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305" r:id="rId4"/>
    <p:sldId id="304" r:id="rId5"/>
    <p:sldId id="588" r:id="rId6"/>
    <p:sldId id="516" r:id="rId7"/>
    <p:sldId id="575" r:id="rId8"/>
    <p:sldId id="599" r:id="rId9"/>
    <p:sldId id="601" r:id="rId10"/>
    <p:sldId id="602" r:id="rId11"/>
    <p:sldId id="604" r:id="rId12"/>
    <p:sldId id="606" r:id="rId13"/>
    <p:sldId id="600" r:id="rId14"/>
    <p:sldId id="315" r:id="rId15"/>
    <p:sldId id="316" r:id="rId16"/>
    <p:sldId id="317" r:id="rId17"/>
    <p:sldId id="318" r:id="rId18"/>
    <p:sldId id="320" r:id="rId19"/>
    <p:sldId id="321" r:id="rId20"/>
  </p:sldIdLst>
  <p:sldSz cx="12192000" cy="6858000"/>
  <p:notesSz cx="6858000" cy="9144000"/>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17" d="100"/>
          <a:sy n="117" d="100"/>
        </p:scale>
        <p:origin x="619"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DA1DBB-8E14-4425-ABB1-DC464E5C2FF0}" type="datetimeFigureOut">
              <a:rPr lang="LID4096" smtClean="0"/>
              <a:t>09/24/2025</a:t>
            </a:fld>
            <a:endParaRPr lang="LID4096"/>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80EFF6-415A-4488-AFFC-74F2542AE7F0}" type="slidenum">
              <a:rPr lang="LID4096" smtClean="0"/>
              <a:t>‹#›</a:t>
            </a:fld>
            <a:endParaRPr lang="LID4096"/>
          </a:p>
        </p:txBody>
      </p:sp>
    </p:spTree>
    <p:extLst>
      <p:ext uri="{BB962C8B-B14F-4D97-AF65-F5344CB8AC3E}">
        <p14:creationId xmlns:p14="http://schemas.microsoft.com/office/powerpoint/2010/main" val="1502016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CF50783-AAED-1941-8BCC-9F6140F0A6B1}" type="slidenum">
              <a:rPr kumimoji="0" lang="fr-FR"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932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a:t>The </a:t>
            </a:r>
            <a:r>
              <a:rPr lang="de-CH" dirty="0" err="1"/>
              <a:t>surface</a:t>
            </a:r>
            <a:r>
              <a:rPr lang="de-CH" dirty="0"/>
              <a:t> </a:t>
            </a:r>
            <a:r>
              <a:rPr lang="de-CH" dirty="0" err="1"/>
              <a:t>radiation</a:t>
            </a:r>
            <a:r>
              <a:rPr lang="de-CH" baseline="0" dirty="0"/>
              <a:t> </a:t>
            </a:r>
            <a:r>
              <a:rPr lang="de-CH" baseline="0" dirty="0" err="1"/>
              <a:t>is</a:t>
            </a:r>
            <a:r>
              <a:rPr lang="de-CH" baseline="0" dirty="0"/>
              <a:t> </a:t>
            </a:r>
            <a:r>
              <a:rPr lang="de-CH" baseline="0" dirty="0" err="1"/>
              <a:t>difficult</a:t>
            </a:r>
            <a:r>
              <a:rPr lang="de-CH" baseline="0" dirty="0"/>
              <a:t> </a:t>
            </a:r>
            <a:r>
              <a:rPr lang="de-CH" baseline="0" dirty="0" err="1"/>
              <a:t>to</a:t>
            </a:r>
            <a:r>
              <a:rPr lang="de-CH" baseline="0" dirty="0"/>
              <a:t> </a:t>
            </a:r>
            <a:r>
              <a:rPr lang="de-CH" baseline="0" dirty="0" err="1"/>
              <a:t>remove</a:t>
            </a:r>
            <a:r>
              <a:rPr lang="de-CH" baseline="0" dirty="0"/>
              <a:t>, so </a:t>
            </a:r>
            <a:r>
              <a:rPr lang="de-CH" baseline="0" dirty="0" err="1"/>
              <a:t>the</a:t>
            </a:r>
            <a:r>
              <a:rPr lang="de-CH" baseline="0" dirty="0"/>
              <a:t> </a:t>
            </a:r>
            <a:r>
              <a:rPr lang="de-CH" baseline="0" dirty="0" err="1"/>
              <a:t>surface</a:t>
            </a:r>
            <a:r>
              <a:rPr lang="de-CH" baseline="0" dirty="0"/>
              <a:t> </a:t>
            </a:r>
            <a:r>
              <a:rPr lang="de-CH" baseline="0" dirty="0" err="1"/>
              <a:t>warms</a:t>
            </a:r>
            <a:r>
              <a:rPr lang="de-CH" baseline="0" dirty="0"/>
              <a:t> a </a:t>
            </a:r>
            <a:r>
              <a:rPr lang="de-CH" baseline="0" dirty="0" err="1"/>
              <a:t>lot</a:t>
            </a:r>
            <a:r>
              <a:rPr lang="de-CH" baseline="0" dirty="0"/>
              <a:t>. </a:t>
            </a:r>
            <a:r>
              <a:rPr lang="de-CH" baseline="0" dirty="0" err="1"/>
              <a:t>That</a:t>
            </a:r>
            <a:r>
              <a:rPr lang="de-CH" baseline="0" dirty="0"/>
              <a:t> </a:t>
            </a:r>
            <a:r>
              <a:rPr lang="de-CH" baseline="0" dirty="0" err="1"/>
              <a:t>produces</a:t>
            </a:r>
            <a:r>
              <a:rPr lang="de-CH" baseline="0" dirty="0"/>
              <a:t> </a:t>
            </a:r>
            <a:r>
              <a:rPr lang="de-CH" baseline="0" dirty="0" err="1"/>
              <a:t>convection</a:t>
            </a:r>
            <a:r>
              <a:rPr lang="de-CH" baseline="0" dirty="0"/>
              <a:t> </a:t>
            </a:r>
            <a:r>
              <a:rPr lang="de-CH" baseline="0" dirty="0" err="1"/>
              <a:t>of</a:t>
            </a:r>
            <a:r>
              <a:rPr lang="de-CH" baseline="0" dirty="0"/>
              <a:t> </a:t>
            </a:r>
            <a:r>
              <a:rPr lang="de-CH" baseline="0" dirty="0" err="1"/>
              <a:t>the</a:t>
            </a:r>
            <a:r>
              <a:rPr lang="de-CH" baseline="0" dirty="0"/>
              <a:t> warm </a:t>
            </a:r>
            <a:r>
              <a:rPr lang="de-CH" baseline="0" dirty="0" err="1"/>
              <a:t>air</a:t>
            </a:r>
            <a:r>
              <a:rPr lang="de-CH" baseline="0" dirty="0"/>
              <a:t> </a:t>
            </a:r>
            <a:r>
              <a:rPr lang="de-CH" baseline="0" dirty="0" err="1"/>
              <a:t>masses</a:t>
            </a:r>
            <a:r>
              <a:rPr lang="de-CH" baseline="0" dirty="0"/>
              <a:t> </a:t>
            </a:r>
            <a:r>
              <a:rPr lang="de-CH" baseline="0" dirty="0" err="1"/>
              <a:t>upwards</a:t>
            </a:r>
            <a:r>
              <a:rPr lang="de-CH" baseline="0" dirty="0"/>
              <a:t>. </a:t>
            </a:r>
          </a:p>
          <a:p>
            <a:endParaRPr lang="de-CH" baseline="0" dirty="0"/>
          </a:p>
          <a:p>
            <a:r>
              <a:rPr lang="de-CH" baseline="0" dirty="0"/>
              <a:t>(</a:t>
            </a:r>
            <a:r>
              <a:rPr lang="de-CH" baseline="0" dirty="0" err="1"/>
              <a:t>the</a:t>
            </a:r>
            <a:r>
              <a:rPr lang="de-CH" baseline="0" dirty="0"/>
              <a:t> </a:t>
            </a:r>
            <a:r>
              <a:rPr lang="de-CH" baseline="0" dirty="0" err="1"/>
              <a:t>more</a:t>
            </a:r>
            <a:r>
              <a:rPr lang="de-CH" baseline="0" dirty="0"/>
              <a:t> GHG, </a:t>
            </a:r>
            <a:r>
              <a:rPr lang="de-CH" baseline="0" dirty="0" err="1"/>
              <a:t>the</a:t>
            </a:r>
            <a:r>
              <a:rPr lang="de-CH" baseline="0" dirty="0"/>
              <a:t> </a:t>
            </a:r>
            <a:r>
              <a:rPr lang="de-CH" baseline="0" dirty="0" err="1"/>
              <a:t>more</a:t>
            </a:r>
            <a:r>
              <a:rPr lang="de-CH" baseline="0" dirty="0"/>
              <a:t> </a:t>
            </a:r>
            <a:r>
              <a:rPr lang="de-CH" baseline="0" dirty="0" err="1"/>
              <a:t>the</a:t>
            </a:r>
            <a:r>
              <a:rPr lang="de-CH" baseline="0" dirty="0"/>
              <a:t> </a:t>
            </a:r>
            <a:r>
              <a:rPr lang="de-CH" baseline="0" dirty="0" err="1"/>
              <a:t>lapse</a:t>
            </a:r>
            <a:r>
              <a:rPr lang="de-CH" baseline="0" dirty="0"/>
              <a:t> rate will </a:t>
            </a:r>
            <a:r>
              <a:rPr lang="de-CH" baseline="0" dirty="0" err="1"/>
              <a:t>increase</a:t>
            </a:r>
            <a:r>
              <a:rPr lang="de-CH" baseline="0" dirty="0"/>
              <a:t> </a:t>
            </a:r>
            <a:r>
              <a:rPr lang="de-CH" baseline="0" dirty="0" err="1"/>
              <a:t>to</a:t>
            </a:r>
            <a:r>
              <a:rPr lang="de-CH" baseline="0" dirty="0"/>
              <a:t> </a:t>
            </a:r>
            <a:r>
              <a:rPr lang="de-CH" baseline="0" dirty="0" err="1"/>
              <a:t>equilibrate</a:t>
            </a:r>
            <a:r>
              <a:rPr lang="de-CH" baseline="0" dirty="0"/>
              <a:t> </a:t>
            </a:r>
            <a:r>
              <a:rPr lang="de-CH" baseline="0" dirty="0" err="1"/>
              <a:t>the</a:t>
            </a:r>
            <a:r>
              <a:rPr lang="de-CH" baseline="0" dirty="0"/>
              <a:t> </a:t>
            </a:r>
            <a:r>
              <a:rPr lang="de-CH" baseline="0" dirty="0" err="1"/>
              <a:t>temperature</a:t>
            </a:r>
            <a:r>
              <a:rPr lang="de-CH" baseline="0" dirty="0"/>
              <a:t> </a:t>
            </a:r>
            <a:r>
              <a:rPr lang="de-CH" baseline="0" dirty="0" err="1"/>
              <a:t>loss</a:t>
            </a:r>
            <a:r>
              <a:rPr lang="de-CH" baseline="0" dirty="0"/>
              <a:t>. </a:t>
            </a:r>
            <a:endParaRPr lang="fr-CH"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B0380D1-A52B-49F4-AC31-B64DA869119D}" type="slidenum">
              <a:rPr kumimoji="0" lang="fr-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fr-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361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https://www.mentimeter.com/app/presentation/aljdhf2s3q8gy7ms9yby8v1zwo6x25g8/</a:t>
            </a:r>
            <a:endParaRPr lang="LID4096" dirty="0"/>
          </a:p>
        </p:txBody>
      </p:sp>
      <p:sp>
        <p:nvSpPr>
          <p:cNvPr id="4" name="Slide Number Placeholder 3"/>
          <p:cNvSpPr>
            <a:spLocks noGrp="1"/>
          </p:cNvSpPr>
          <p:nvPr>
            <p:ph type="sldNum" sz="quarter" idx="5"/>
          </p:nvPr>
        </p:nvSpPr>
        <p:spPr/>
        <p:txBody>
          <a:bodyPr/>
          <a:lstStyle/>
          <a:p>
            <a:fld id="{AB80EFF6-415A-4488-AFFC-74F2542AE7F0}" type="slidenum">
              <a:rPr lang="LID4096" smtClean="0"/>
              <a:t>8</a:t>
            </a:fld>
            <a:endParaRPr lang="LID4096"/>
          </a:p>
        </p:txBody>
      </p:sp>
    </p:spTree>
    <p:extLst>
      <p:ext uri="{BB962C8B-B14F-4D97-AF65-F5344CB8AC3E}">
        <p14:creationId xmlns:p14="http://schemas.microsoft.com/office/powerpoint/2010/main" val="325047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AB80EFF6-415A-4488-AFFC-74F2542AE7F0}" type="slidenum">
              <a:rPr lang="LID4096" smtClean="0"/>
              <a:t>10</a:t>
            </a:fld>
            <a:endParaRPr lang="LID4096"/>
          </a:p>
        </p:txBody>
      </p:sp>
    </p:spTree>
    <p:extLst>
      <p:ext uri="{BB962C8B-B14F-4D97-AF65-F5344CB8AC3E}">
        <p14:creationId xmlns:p14="http://schemas.microsoft.com/office/powerpoint/2010/main" val="105179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AB80EFF6-415A-4488-AFFC-74F2542AE7F0}" type="slidenum">
              <a:rPr lang="LID4096" smtClean="0"/>
              <a:t>11</a:t>
            </a:fld>
            <a:endParaRPr lang="LID4096"/>
          </a:p>
        </p:txBody>
      </p:sp>
    </p:spTree>
    <p:extLst>
      <p:ext uri="{BB962C8B-B14F-4D97-AF65-F5344CB8AC3E}">
        <p14:creationId xmlns:p14="http://schemas.microsoft.com/office/powerpoint/2010/main" val="2990673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F178B-E75D-4D2F-9984-0C4938ED0C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ID4096"/>
          </a:p>
        </p:txBody>
      </p:sp>
      <p:sp>
        <p:nvSpPr>
          <p:cNvPr id="3" name="Subtitle 2">
            <a:extLst>
              <a:ext uri="{FF2B5EF4-FFF2-40B4-BE49-F238E27FC236}">
                <a16:creationId xmlns:a16="http://schemas.microsoft.com/office/drawing/2014/main" id="{2A0EC861-8B1E-4504-AAD1-D5F0BD7242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ID4096"/>
          </a:p>
        </p:txBody>
      </p:sp>
      <p:sp>
        <p:nvSpPr>
          <p:cNvPr id="4" name="Date Placeholder 3">
            <a:extLst>
              <a:ext uri="{FF2B5EF4-FFF2-40B4-BE49-F238E27FC236}">
                <a16:creationId xmlns:a16="http://schemas.microsoft.com/office/drawing/2014/main" id="{9BD9B58C-E2D3-4A07-B1B1-E5B92FFE2591}"/>
              </a:ext>
            </a:extLst>
          </p:cNvPr>
          <p:cNvSpPr>
            <a:spLocks noGrp="1"/>
          </p:cNvSpPr>
          <p:nvPr>
            <p:ph type="dt" sz="half" idx="10"/>
          </p:nvPr>
        </p:nvSpPr>
        <p:spPr/>
        <p:txBody>
          <a:bodyPr/>
          <a:lstStyle/>
          <a:p>
            <a:fld id="{420C540C-9B29-43FC-8962-46AF691C840C}" type="datetimeFigureOut">
              <a:rPr lang="LID4096" smtClean="0"/>
              <a:t>09/24/2025</a:t>
            </a:fld>
            <a:endParaRPr lang="LID4096"/>
          </a:p>
        </p:txBody>
      </p:sp>
      <p:sp>
        <p:nvSpPr>
          <p:cNvPr id="5" name="Footer Placeholder 4">
            <a:extLst>
              <a:ext uri="{FF2B5EF4-FFF2-40B4-BE49-F238E27FC236}">
                <a16:creationId xmlns:a16="http://schemas.microsoft.com/office/drawing/2014/main" id="{97F682AA-6D1D-452A-BE87-92C36B5D1081}"/>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DD75459B-28D0-4C9B-A3F0-9388DF9E7613}"/>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2137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65074-881B-4FC9-A73A-E485E79860D9}"/>
              </a:ext>
            </a:extLst>
          </p:cNvPr>
          <p:cNvSpPr>
            <a:spLocks noGrp="1"/>
          </p:cNvSpPr>
          <p:nvPr>
            <p:ph type="title"/>
          </p:nvPr>
        </p:nvSpPr>
        <p:spPr/>
        <p:txBody>
          <a:bodyPr/>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3DDF726D-40AF-41AC-AB99-3B85BD7549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E1506D7C-B1F8-4F98-B1CF-1CA5FCCD0D3A}"/>
              </a:ext>
            </a:extLst>
          </p:cNvPr>
          <p:cNvSpPr>
            <a:spLocks noGrp="1"/>
          </p:cNvSpPr>
          <p:nvPr>
            <p:ph type="dt" sz="half" idx="10"/>
          </p:nvPr>
        </p:nvSpPr>
        <p:spPr/>
        <p:txBody>
          <a:bodyPr/>
          <a:lstStyle/>
          <a:p>
            <a:fld id="{420C540C-9B29-43FC-8962-46AF691C840C}" type="datetimeFigureOut">
              <a:rPr lang="LID4096" smtClean="0"/>
              <a:t>09/24/2025</a:t>
            </a:fld>
            <a:endParaRPr lang="LID4096"/>
          </a:p>
        </p:txBody>
      </p:sp>
      <p:sp>
        <p:nvSpPr>
          <p:cNvPr id="5" name="Footer Placeholder 4">
            <a:extLst>
              <a:ext uri="{FF2B5EF4-FFF2-40B4-BE49-F238E27FC236}">
                <a16:creationId xmlns:a16="http://schemas.microsoft.com/office/drawing/2014/main" id="{68BD4BD4-32F0-453B-9DC6-0EDD79AFAC7C}"/>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B2C340BA-5BF6-4AE0-9D9A-44CDC6378334}"/>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334334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539BAC-B825-43DF-84C8-B1C3CFF24A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ID4096"/>
          </a:p>
        </p:txBody>
      </p:sp>
      <p:sp>
        <p:nvSpPr>
          <p:cNvPr id="3" name="Vertical Text Placeholder 2">
            <a:extLst>
              <a:ext uri="{FF2B5EF4-FFF2-40B4-BE49-F238E27FC236}">
                <a16:creationId xmlns:a16="http://schemas.microsoft.com/office/drawing/2014/main" id="{7ADD6A14-F513-42CE-8F6D-D96A94211B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089BF240-4C5E-446C-8496-64F69AA031F3}"/>
              </a:ext>
            </a:extLst>
          </p:cNvPr>
          <p:cNvSpPr>
            <a:spLocks noGrp="1"/>
          </p:cNvSpPr>
          <p:nvPr>
            <p:ph type="dt" sz="half" idx="10"/>
          </p:nvPr>
        </p:nvSpPr>
        <p:spPr/>
        <p:txBody>
          <a:bodyPr/>
          <a:lstStyle/>
          <a:p>
            <a:fld id="{420C540C-9B29-43FC-8962-46AF691C840C}" type="datetimeFigureOut">
              <a:rPr lang="LID4096" smtClean="0"/>
              <a:t>09/24/2025</a:t>
            </a:fld>
            <a:endParaRPr lang="LID4096"/>
          </a:p>
        </p:txBody>
      </p:sp>
      <p:sp>
        <p:nvSpPr>
          <p:cNvPr id="5" name="Footer Placeholder 4">
            <a:extLst>
              <a:ext uri="{FF2B5EF4-FFF2-40B4-BE49-F238E27FC236}">
                <a16:creationId xmlns:a16="http://schemas.microsoft.com/office/drawing/2014/main" id="{276C8F4F-AE0E-420A-B9BB-8DFF90D6B099}"/>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F2AEE745-E565-4214-8D1E-7E29FAD66805}"/>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312011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775885" y="0"/>
            <a:ext cx="10416116" cy="6597651"/>
          </a:xfrm>
        </p:spPr>
        <p:txBody>
          <a:bodyPr/>
          <a:lstStyle/>
          <a:p>
            <a:r>
              <a:rPr lang="fr-FR"/>
              <a:t>Cliquez sur l'icône pour ajouter une image</a:t>
            </a:r>
          </a:p>
        </p:txBody>
      </p:sp>
      <p:sp>
        <p:nvSpPr>
          <p:cNvPr id="2" name="Title 1"/>
          <p:cNvSpPr>
            <a:spLocks noGrp="1"/>
          </p:cNvSpPr>
          <p:nvPr>
            <p:ph type="ctrTitle"/>
          </p:nvPr>
        </p:nvSpPr>
        <p:spPr>
          <a:xfrm>
            <a:off x="8540752" y="1048714"/>
            <a:ext cx="3651249" cy="3117849"/>
          </a:xfrm>
          <a:solidFill>
            <a:schemeClr val="accent1"/>
          </a:solidFill>
        </p:spPr>
        <p:txBody>
          <a:bodyPr lIns="216000" anchor="ctr" anchorCtr="0">
            <a:normAutofit/>
          </a:bodyPr>
          <a:lstStyle>
            <a:lvl1pPr algn="l">
              <a:defRPr sz="48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6102351" y="4166563"/>
            <a:ext cx="2438400" cy="2091267"/>
          </a:xfrm>
          <a:solidFill>
            <a:schemeClr val="tx1"/>
          </a:solidFill>
        </p:spPr>
        <p:txBody>
          <a:bodyPr lIns="90000" anchor="ctr" anchorCtr="0">
            <a:normAutofit/>
          </a:bodyPr>
          <a:lstStyle>
            <a:lvl1pPr marL="0" indent="0" algn="ctr">
              <a:buNone/>
              <a:defRPr sz="16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110197" y="107045"/>
            <a:ext cx="1567068" cy="678207"/>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8534400" y="6244168"/>
            <a:ext cx="2438400" cy="613833"/>
          </a:xfrm>
          <a:solidFill>
            <a:schemeClr val="bg1"/>
          </a:solidFill>
        </p:spPr>
        <p:txBody>
          <a:bodyPr lIns="90000" anchor="ctr">
            <a:noAutofit/>
          </a:bodyPr>
          <a:lstStyle>
            <a:lvl1pPr marL="0" indent="0" algn="ctr">
              <a:buNone/>
              <a:defRPr sz="1467"/>
            </a:lvl1p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110067" y="5920353"/>
            <a:ext cx="931333" cy="677300"/>
          </a:xfrm>
        </p:spPr>
        <p:txBody>
          <a:bodyPr lIns="0" tIns="0" rIns="0" bIns="0" anchor="b" anchorCtr="0">
            <a:noAutofit/>
          </a:bodyPr>
          <a:lstStyle>
            <a:lvl1pPr marL="152396" indent="-143930">
              <a:buFontTx/>
              <a:buBlip>
                <a:blip r:embed="rId3"/>
              </a:buBlip>
              <a:tabLst/>
              <a:defRPr sz="933">
                <a:solidFill>
                  <a:schemeClr val="tx1"/>
                </a:solidFill>
              </a:defRPr>
            </a:lvl1pPr>
          </a:lstStyle>
          <a:p>
            <a:r>
              <a:rPr lang="fr-FR" dirty="0"/>
              <a:t>Modifier les styles du texte du masque</a:t>
            </a:r>
          </a:p>
        </p:txBody>
      </p:sp>
    </p:spTree>
    <p:extLst>
      <p:ext uri="{BB962C8B-B14F-4D97-AF65-F5344CB8AC3E}">
        <p14:creationId xmlns:p14="http://schemas.microsoft.com/office/powerpoint/2010/main" val="394518543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26">
          <p15:clr>
            <a:srgbClr val="FBAE40"/>
          </p15:clr>
        </p15:guide>
        <p15:guide id="5" orient="horz" pos="123">
          <p15:clr>
            <a:srgbClr val="FBAE40"/>
          </p15:clr>
        </p15:guide>
        <p15:guide id="6" orient="horz" pos="3117">
          <p15:clr>
            <a:srgbClr val="FBAE40"/>
          </p15:clr>
        </p15:guide>
        <p15:guide id="7" pos="83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565322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dirty="0"/>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506334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dirty="0">
              <a:latin typeface="Arial" panose="020B0604020202020204" pitchFamily="34" charset="0"/>
            </a:endParaRPr>
          </a:p>
        </p:txBody>
      </p:sp>
      <p:sp>
        <p:nvSpPr>
          <p:cNvPr id="2" name="Title 1"/>
          <p:cNvSpPr>
            <a:spLocks noGrp="1"/>
          </p:cNvSpPr>
          <p:nvPr>
            <p:ph type="title"/>
          </p:nvPr>
        </p:nvSpPr>
        <p:spPr>
          <a:xfrm>
            <a:off x="6096000" y="1037168"/>
            <a:ext cx="5411893" cy="2391833"/>
          </a:xfrm>
        </p:spPr>
        <p:txBody>
          <a:bodyPr anchor="ctr" anchorCtr="0">
            <a:normAutofit/>
          </a:bodyPr>
          <a:lstStyle>
            <a:lvl1pPr>
              <a:defRPr sz="4267">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6096000" y="3429000"/>
            <a:ext cx="5411893" cy="2875344"/>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1206501" y="0"/>
            <a:ext cx="4889500" cy="68580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NAME EVENT / NAME PRESENTATION</a:t>
            </a:r>
            <a:endParaRPr lang="fr-FR" dirty="0"/>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 </a:t>
            </a:r>
            <a:endParaRPr lang="fr-FR" dirty="0"/>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2290772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882217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6501" y="2084917"/>
            <a:ext cx="6108700" cy="4515696"/>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7315200" y="0"/>
            <a:ext cx="4193117" cy="68580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NAME EVENT / NAME PRESENTATION</a:t>
            </a:r>
            <a:endParaRPr lang="fr-FR" dirty="0"/>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 </a:t>
            </a:r>
            <a:endParaRPr lang="fr-FR" dirty="0"/>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116185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fr-FR"/>
              <a:t>Cliquez sur l'icône pour ajouter une image</a:t>
            </a:r>
          </a:p>
        </p:txBody>
      </p:sp>
      <p:sp>
        <p:nvSpPr>
          <p:cNvPr id="3" name="Content Placeholder 2"/>
          <p:cNvSpPr>
            <a:spLocks noGrp="1"/>
          </p:cNvSpPr>
          <p:nvPr>
            <p:ph idx="1"/>
          </p:nvPr>
        </p:nvSpPr>
        <p:spPr>
          <a:xfrm>
            <a:off x="5399194" y="2084917"/>
            <a:ext cx="6108700" cy="4515696"/>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1206502" y="174710"/>
            <a:ext cx="4192693" cy="1430337"/>
          </a:xfrm>
        </p:spPr>
        <p:txBody>
          <a:bodyPr/>
          <a:lstStyle/>
          <a:p>
            <a:r>
              <a:rPr lang="fr-FR" dirty="0"/>
              <a:t>Modifiez le style du titre</a:t>
            </a:r>
          </a:p>
        </p:txBody>
      </p:sp>
    </p:spTree>
    <p:extLst>
      <p:ext uri="{BB962C8B-B14F-4D97-AF65-F5344CB8AC3E}">
        <p14:creationId xmlns:p14="http://schemas.microsoft.com/office/powerpoint/2010/main" val="3853206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0"/>
            <a:ext cx="4193117" cy="6858000"/>
          </a:xfrm>
        </p:spPr>
        <p:txBody>
          <a:bodyPr/>
          <a:lstStyle/>
          <a:p>
            <a:r>
              <a:rPr lang="fr-FR"/>
              <a:t>Cliquez sur l'icône pour ajouter une image</a:t>
            </a:r>
          </a:p>
        </p:txBody>
      </p:sp>
      <p:sp>
        <p:nvSpPr>
          <p:cNvPr id="3" name="Content Placeholder 2"/>
          <p:cNvSpPr>
            <a:spLocks noGrp="1"/>
          </p:cNvSpPr>
          <p:nvPr>
            <p:ph idx="1"/>
          </p:nvPr>
        </p:nvSpPr>
        <p:spPr>
          <a:xfrm>
            <a:off x="5399194" y="2084917"/>
            <a:ext cx="6108700" cy="4515696"/>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dirty="0"/>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endParaRPr lang="fr-FR" dirty="0"/>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5399193" y="174710"/>
            <a:ext cx="4192693" cy="1430337"/>
          </a:xfrm>
        </p:spPr>
        <p:txBody>
          <a:bodyPr/>
          <a:lstStyle/>
          <a:p>
            <a:r>
              <a:rPr lang="fr-FR" dirty="0"/>
              <a:t>Modifiez le style du titre</a:t>
            </a:r>
          </a:p>
        </p:txBody>
      </p:sp>
    </p:spTree>
    <p:extLst>
      <p:ext uri="{BB962C8B-B14F-4D97-AF65-F5344CB8AC3E}">
        <p14:creationId xmlns:p14="http://schemas.microsoft.com/office/powerpoint/2010/main" val="1051456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12DC2-A5A8-4439-88C1-A3A76D143360}"/>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F31C1B3C-3867-497E-AC48-F97171E570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0233922A-1A9D-487C-ACBB-1F2CFE4613CE}"/>
              </a:ext>
            </a:extLst>
          </p:cNvPr>
          <p:cNvSpPr>
            <a:spLocks noGrp="1"/>
          </p:cNvSpPr>
          <p:nvPr>
            <p:ph type="dt" sz="half" idx="10"/>
          </p:nvPr>
        </p:nvSpPr>
        <p:spPr/>
        <p:txBody>
          <a:bodyPr/>
          <a:lstStyle/>
          <a:p>
            <a:fld id="{420C540C-9B29-43FC-8962-46AF691C840C}" type="datetimeFigureOut">
              <a:rPr lang="LID4096" smtClean="0"/>
              <a:t>09/24/2025</a:t>
            </a:fld>
            <a:endParaRPr lang="LID4096"/>
          </a:p>
        </p:txBody>
      </p:sp>
      <p:sp>
        <p:nvSpPr>
          <p:cNvPr id="5" name="Footer Placeholder 4">
            <a:extLst>
              <a:ext uri="{FF2B5EF4-FFF2-40B4-BE49-F238E27FC236}">
                <a16:creationId xmlns:a16="http://schemas.microsoft.com/office/drawing/2014/main" id="{CC2E86F9-DB22-4B15-96B9-CFB2A299B8C3}"/>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692390EC-BC80-4039-AD0D-C9417BD94E38}"/>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13185882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1206500" y="2084917"/>
            <a:ext cx="4193117" cy="4773083"/>
          </a:xfrm>
        </p:spPr>
        <p:txBody>
          <a:bodyPr/>
          <a:lstStyle/>
          <a:p>
            <a:r>
              <a:rPr lang="fr-FR"/>
              <a:t>Cliquez sur l'icône pour ajouter une image</a:t>
            </a:r>
          </a:p>
        </p:txBody>
      </p:sp>
      <p:sp>
        <p:nvSpPr>
          <p:cNvPr id="3" name="Content Placeholder 2"/>
          <p:cNvSpPr>
            <a:spLocks noGrp="1"/>
          </p:cNvSpPr>
          <p:nvPr>
            <p:ph idx="1"/>
          </p:nvPr>
        </p:nvSpPr>
        <p:spPr>
          <a:xfrm>
            <a:off x="5399194" y="2084917"/>
            <a:ext cx="6108700" cy="4515696"/>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3355477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06500" y="2084917"/>
            <a:ext cx="4895288" cy="4351339"/>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6613029" y="2084917"/>
            <a:ext cx="4895288" cy="4351339"/>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NAME EVENT / NAME PRESENTATION</a:t>
            </a:r>
            <a:endParaRPr lang="fr-FR" dirty="0"/>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 </a:t>
            </a:r>
            <a:endParaRPr lang="fr-FR" dirty="0"/>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9339721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692232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985500" cy="6858000"/>
          </a:xfrm>
        </p:spPr>
        <p:txBody>
          <a:bodyPr/>
          <a:lstStyle/>
          <a:p>
            <a:r>
              <a:rPr lang="fr-FR"/>
              <a:t>Cliquez sur l'icône pour ajouter une image</a:t>
            </a:r>
          </a:p>
        </p:txBody>
      </p:sp>
      <p:sp>
        <p:nvSpPr>
          <p:cNvPr id="2" name="Title 1"/>
          <p:cNvSpPr>
            <a:spLocks noGrp="1"/>
          </p:cNvSpPr>
          <p:nvPr>
            <p:ph type="title"/>
          </p:nvPr>
        </p:nvSpPr>
        <p:spPr>
          <a:xfrm>
            <a:off x="8540752" y="3429001"/>
            <a:ext cx="3651249" cy="2815167"/>
          </a:xfrm>
          <a:solidFill>
            <a:schemeClr val="accent2"/>
          </a:solidFill>
        </p:spPr>
        <p:txBody>
          <a:bodyPr anchor="ctr" anchorCtr="0"/>
          <a:lstStyle>
            <a:lvl1pPr>
              <a:defRPr>
                <a:solidFill>
                  <a:schemeClr val="bg1"/>
                </a:solidFill>
              </a:defRPr>
            </a:lvl1pPr>
          </a:lstStyle>
          <a:p>
            <a:r>
              <a:rPr lang="fr-FR"/>
              <a:t>Modifiez le style du titre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NAME EVENT / NAME PRESENTATION</a:t>
            </a:r>
            <a:endParaRPr lang="fr-FR" dirty="0"/>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 </a:t>
            </a:r>
            <a:endParaRPr lang="fr-FR" dirty="0"/>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718463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0"/>
            <a:ext cx="10301817" cy="68580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 </a:t>
            </a:r>
            <a:endParaRPr lang="fr-FR" dirty="0"/>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604303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1206501" y="4152899"/>
            <a:ext cx="10985500" cy="2705100"/>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1206500" y="2084918"/>
            <a:ext cx="10195984" cy="1915583"/>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dirty="0"/>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NAME EVENT / NAME PRESENTATION</a:t>
            </a:r>
            <a:endParaRPr lang="fr-FR" dirty="0"/>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 </a:t>
            </a:r>
            <a:endParaRPr lang="fr-FR" dirty="0"/>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dirty="0"/>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782598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NAME EVENT / NAME PRESENTATION</a:t>
            </a:r>
            <a:endParaRPr lang="fr-FR" dirty="0"/>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 </a:t>
            </a:r>
            <a:endParaRPr lang="fr-FR" dirty="0"/>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dirty="0"/>
          </a:p>
        </p:txBody>
      </p:sp>
    </p:spTree>
    <p:extLst>
      <p:ext uri="{BB962C8B-B14F-4D97-AF65-F5344CB8AC3E}">
        <p14:creationId xmlns:p14="http://schemas.microsoft.com/office/powerpoint/2010/main" val="1625151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Date Placeholder 3"/>
          <p:cNvSpPr>
            <a:spLocks noGrp="1"/>
          </p:cNvSpPr>
          <p:nvPr>
            <p:ph type="dt" sz="half" idx="10"/>
          </p:nvPr>
        </p:nvSpPr>
        <p:spPr/>
        <p:txBody>
          <a:bodyPr/>
          <a:lstStyle/>
          <a:p>
            <a:fld id="{B5D0F12A-F766-4E91-A844-0CCA3ED08585}" type="datetime1">
              <a:rPr lang="fr-CH" smtClean="0"/>
              <a:t>24.09.2025</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B56CAFD7-43D8-48AC-9B2B-CF70ACC9AB96}" type="slidenum">
              <a:rPr lang="fr-CH" smtClean="0"/>
              <a:t>‹#›</a:t>
            </a:fld>
            <a:endParaRPr lang="fr-CH"/>
          </a:p>
        </p:txBody>
      </p:sp>
    </p:spTree>
    <p:extLst>
      <p:ext uri="{BB962C8B-B14F-4D97-AF65-F5344CB8AC3E}">
        <p14:creationId xmlns:p14="http://schemas.microsoft.com/office/powerpoint/2010/main" val="147613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9F36B-F2B2-458F-B707-6D5D9927F4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ID4096"/>
          </a:p>
        </p:txBody>
      </p:sp>
      <p:sp>
        <p:nvSpPr>
          <p:cNvPr id="3" name="Text Placeholder 2">
            <a:extLst>
              <a:ext uri="{FF2B5EF4-FFF2-40B4-BE49-F238E27FC236}">
                <a16:creationId xmlns:a16="http://schemas.microsoft.com/office/drawing/2014/main" id="{329F6FA4-8307-4C02-A5E6-2A7634926D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7FFD5F-6F2E-4E91-B007-18286441BB37}"/>
              </a:ext>
            </a:extLst>
          </p:cNvPr>
          <p:cNvSpPr>
            <a:spLocks noGrp="1"/>
          </p:cNvSpPr>
          <p:nvPr>
            <p:ph type="dt" sz="half" idx="10"/>
          </p:nvPr>
        </p:nvSpPr>
        <p:spPr/>
        <p:txBody>
          <a:bodyPr/>
          <a:lstStyle/>
          <a:p>
            <a:fld id="{420C540C-9B29-43FC-8962-46AF691C840C}" type="datetimeFigureOut">
              <a:rPr lang="LID4096" smtClean="0"/>
              <a:t>09/24/2025</a:t>
            </a:fld>
            <a:endParaRPr lang="LID4096"/>
          </a:p>
        </p:txBody>
      </p:sp>
      <p:sp>
        <p:nvSpPr>
          <p:cNvPr id="5" name="Footer Placeholder 4">
            <a:extLst>
              <a:ext uri="{FF2B5EF4-FFF2-40B4-BE49-F238E27FC236}">
                <a16:creationId xmlns:a16="http://schemas.microsoft.com/office/drawing/2014/main" id="{6A4D4E46-3840-436A-B71A-A7064DA12F29}"/>
              </a:ext>
            </a:extLst>
          </p:cNvPr>
          <p:cNvSpPr>
            <a:spLocks noGrp="1"/>
          </p:cNvSpPr>
          <p:nvPr>
            <p:ph type="ftr" sz="quarter" idx="11"/>
          </p:nvPr>
        </p:nvSpPr>
        <p:spPr/>
        <p:txBody>
          <a:bodyPr/>
          <a:lstStyle/>
          <a:p>
            <a:endParaRPr lang="LID4096"/>
          </a:p>
        </p:txBody>
      </p:sp>
      <p:sp>
        <p:nvSpPr>
          <p:cNvPr id="6" name="Slide Number Placeholder 5">
            <a:extLst>
              <a:ext uri="{FF2B5EF4-FFF2-40B4-BE49-F238E27FC236}">
                <a16:creationId xmlns:a16="http://schemas.microsoft.com/office/drawing/2014/main" id="{8A3211FF-C230-4B40-A749-E491F989BAD8}"/>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74922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A10A-4716-4D3B-879C-D2C9FEF6D548}"/>
              </a:ext>
            </a:extLst>
          </p:cNvPr>
          <p:cNvSpPr>
            <a:spLocks noGrp="1"/>
          </p:cNvSpPr>
          <p:nvPr>
            <p:ph type="title"/>
          </p:nvPr>
        </p:nvSpPr>
        <p:spPr/>
        <p:txBody>
          <a:bodyPr/>
          <a:lstStyle/>
          <a:p>
            <a:r>
              <a:rPr lang="en-US"/>
              <a:t>Click to edit Master title style</a:t>
            </a:r>
            <a:endParaRPr lang="LID4096"/>
          </a:p>
        </p:txBody>
      </p:sp>
      <p:sp>
        <p:nvSpPr>
          <p:cNvPr id="3" name="Content Placeholder 2">
            <a:extLst>
              <a:ext uri="{FF2B5EF4-FFF2-40B4-BE49-F238E27FC236}">
                <a16:creationId xmlns:a16="http://schemas.microsoft.com/office/drawing/2014/main" id="{26EE7724-BA90-402F-AD1F-D0D66AE53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Content Placeholder 3">
            <a:extLst>
              <a:ext uri="{FF2B5EF4-FFF2-40B4-BE49-F238E27FC236}">
                <a16:creationId xmlns:a16="http://schemas.microsoft.com/office/drawing/2014/main" id="{854F534A-DBB5-4113-993A-2C896A7D46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Date Placeholder 4">
            <a:extLst>
              <a:ext uri="{FF2B5EF4-FFF2-40B4-BE49-F238E27FC236}">
                <a16:creationId xmlns:a16="http://schemas.microsoft.com/office/drawing/2014/main" id="{28C95670-A878-498D-8A77-45D1DB760326}"/>
              </a:ext>
            </a:extLst>
          </p:cNvPr>
          <p:cNvSpPr>
            <a:spLocks noGrp="1"/>
          </p:cNvSpPr>
          <p:nvPr>
            <p:ph type="dt" sz="half" idx="10"/>
          </p:nvPr>
        </p:nvSpPr>
        <p:spPr/>
        <p:txBody>
          <a:bodyPr/>
          <a:lstStyle/>
          <a:p>
            <a:fld id="{420C540C-9B29-43FC-8962-46AF691C840C}" type="datetimeFigureOut">
              <a:rPr lang="LID4096" smtClean="0"/>
              <a:t>09/24/2025</a:t>
            </a:fld>
            <a:endParaRPr lang="LID4096"/>
          </a:p>
        </p:txBody>
      </p:sp>
      <p:sp>
        <p:nvSpPr>
          <p:cNvPr id="6" name="Footer Placeholder 5">
            <a:extLst>
              <a:ext uri="{FF2B5EF4-FFF2-40B4-BE49-F238E27FC236}">
                <a16:creationId xmlns:a16="http://schemas.microsoft.com/office/drawing/2014/main" id="{364E15AA-0F37-4232-85AB-883D174946E8}"/>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58A999A5-B1AD-4CBD-B3BD-7949B2259649}"/>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366075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400C-C4E2-4C63-9C84-85F0FA3F13AC}"/>
              </a:ext>
            </a:extLst>
          </p:cNvPr>
          <p:cNvSpPr>
            <a:spLocks noGrp="1"/>
          </p:cNvSpPr>
          <p:nvPr>
            <p:ph type="title"/>
          </p:nvPr>
        </p:nvSpPr>
        <p:spPr>
          <a:xfrm>
            <a:off x="839788" y="365125"/>
            <a:ext cx="10515600" cy="1325563"/>
          </a:xfrm>
        </p:spPr>
        <p:txBody>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9B73A9B0-AB5E-4A76-AE7F-3EC168E77E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F99A06-B66D-4A9C-9A5A-5FB9AA4822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5" name="Text Placeholder 4">
            <a:extLst>
              <a:ext uri="{FF2B5EF4-FFF2-40B4-BE49-F238E27FC236}">
                <a16:creationId xmlns:a16="http://schemas.microsoft.com/office/drawing/2014/main" id="{EB97C7F2-A568-4478-A86E-9406E1184A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2C448E-A48D-42E8-824D-B460BF47E3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7" name="Date Placeholder 6">
            <a:extLst>
              <a:ext uri="{FF2B5EF4-FFF2-40B4-BE49-F238E27FC236}">
                <a16:creationId xmlns:a16="http://schemas.microsoft.com/office/drawing/2014/main" id="{39AE7191-9D5B-4CA1-9D9E-4D2BCF13A86C}"/>
              </a:ext>
            </a:extLst>
          </p:cNvPr>
          <p:cNvSpPr>
            <a:spLocks noGrp="1"/>
          </p:cNvSpPr>
          <p:nvPr>
            <p:ph type="dt" sz="half" idx="10"/>
          </p:nvPr>
        </p:nvSpPr>
        <p:spPr/>
        <p:txBody>
          <a:bodyPr/>
          <a:lstStyle/>
          <a:p>
            <a:fld id="{420C540C-9B29-43FC-8962-46AF691C840C}" type="datetimeFigureOut">
              <a:rPr lang="LID4096" smtClean="0"/>
              <a:t>09/24/2025</a:t>
            </a:fld>
            <a:endParaRPr lang="LID4096"/>
          </a:p>
        </p:txBody>
      </p:sp>
      <p:sp>
        <p:nvSpPr>
          <p:cNvPr id="8" name="Footer Placeholder 7">
            <a:extLst>
              <a:ext uri="{FF2B5EF4-FFF2-40B4-BE49-F238E27FC236}">
                <a16:creationId xmlns:a16="http://schemas.microsoft.com/office/drawing/2014/main" id="{D50CC447-4CF5-4A56-A71C-8B454150A6EE}"/>
              </a:ext>
            </a:extLst>
          </p:cNvPr>
          <p:cNvSpPr>
            <a:spLocks noGrp="1"/>
          </p:cNvSpPr>
          <p:nvPr>
            <p:ph type="ftr" sz="quarter" idx="11"/>
          </p:nvPr>
        </p:nvSpPr>
        <p:spPr/>
        <p:txBody>
          <a:bodyPr/>
          <a:lstStyle/>
          <a:p>
            <a:endParaRPr lang="LID4096"/>
          </a:p>
        </p:txBody>
      </p:sp>
      <p:sp>
        <p:nvSpPr>
          <p:cNvPr id="9" name="Slide Number Placeholder 8">
            <a:extLst>
              <a:ext uri="{FF2B5EF4-FFF2-40B4-BE49-F238E27FC236}">
                <a16:creationId xmlns:a16="http://schemas.microsoft.com/office/drawing/2014/main" id="{20BDE476-F0E3-4A71-B5A4-8DC4C2411E0E}"/>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411326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7BC21-8E87-410A-A77A-D29285FAE07F}"/>
              </a:ext>
            </a:extLst>
          </p:cNvPr>
          <p:cNvSpPr>
            <a:spLocks noGrp="1"/>
          </p:cNvSpPr>
          <p:nvPr>
            <p:ph type="title"/>
          </p:nvPr>
        </p:nvSpPr>
        <p:spPr/>
        <p:txBody>
          <a:bodyPr/>
          <a:lstStyle/>
          <a:p>
            <a:r>
              <a:rPr lang="en-US"/>
              <a:t>Click to edit Master title style</a:t>
            </a:r>
            <a:endParaRPr lang="LID4096"/>
          </a:p>
        </p:txBody>
      </p:sp>
      <p:sp>
        <p:nvSpPr>
          <p:cNvPr id="3" name="Date Placeholder 2">
            <a:extLst>
              <a:ext uri="{FF2B5EF4-FFF2-40B4-BE49-F238E27FC236}">
                <a16:creationId xmlns:a16="http://schemas.microsoft.com/office/drawing/2014/main" id="{0802B026-3497-4A1C-8100-B9F3B055097E}"/>
              </a:ext>
            </a:extLst>
          </p:cNvPr>
          <p:cNvSpPr>
            <a:spLocks noGrp="1"/>
          </p:cNvSpPr>
          <p:nvPr>
            <p:ph type="dt" sz="half" idx="10"/>
          </p:nvPr>
        </p:nvSpPr>
        <p:spPr/>
        <p:txBody>
          <a:bodyPr/>
          <a:lstStyle/>
          <a:p>
            <a:fld id="{420C540C-9B29-43FC-8962-46AF691C840C}" type="datetimeFigureOut">
              <a:rPr lang="LID4096" smtClean="0"/>
              <a:t>09/24/2025</a:t>
            </a:fld>
            <a:endParaRPr lang="LID4096"/>
          </a:p>
        </p:txBody>
      </p:sp>
      <p:sp>
        <p:nvSpPr>
          <p:cNvPr id="4" name="Footer Placeholder 3">
            <a:extLst>
              <a:ext uri="{FF2B5EF4-FFF2-40B4-BE49-F238E27FC236}">
                <a16:creationId xmlns:a16="http://schemas.microsoft.com/office/drawing/2014/main" id="{E6FBD66E-8D38-4CA4-BDDE-AAF57D03BDF4}"/>
              </a:ext>
            </a:extLst>
          </p:cNvPr>
          <p:cNvSpPr>
            <a:spLocks noGrp="1"/>
          </p:cNvSpPr>
          <p:nvPr>
            <p:ph type="ftr" sz="quarter" idx="11"/>
          </p:nvPr>
        </p:nvSpPr>
        <p:spPr/>
        <p:txBody>
          <a:bodyPr/>
          <a:lstStyle/>
          <a:p>
            <a:endParaRPr lang="LID4096"/>
          </a:p>
        </p:txBody>
      </p:sp>
      <p:sp>
        <p:nvSpPr>
          <p:cNvPr id="5" name="Slide Number Placeholder 4">
            <a:extLst>
              <a:ext uri="{FF2B5EF4-FFF2-40B4-BE49-F238E27FC236}">
                <a16:creationId xmlns:a16="http://schemas.microsoft.com/office/drawing/2014/main" id="{E414E549-7D5D-43FD-BF6A-3B0C515E3C66}"/>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208871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73431A-2B86-4A0E-8030-900C710A8AAF}"/>
              </a:ext>
            </a:extLst>
          </p:cNvPr>
          <p:cNvSpPr>
            <a:spLocks noGrp="1"/>
          </p:cNvSpPr>
          <p:nvPr>
            <p:ph type="dt" sz="half" idx="10"/>
          </p:nvPr>
        </p:nvSpPr>
        <p:spPr/>
        <p:txBody>
          <a:bodyPr/>
          <a:lstStyle/>
          <a:p>
            <a:fld id="{420C540C-9B29-43FC-8962-46AF691C840C}" type="datetimeFigureOut">
              <a:rPr lang="LID4096" smtClean="0"/>
              <a:t>09/24/2025</a:t>
            </a:fld>
            <a:endParaRPr lang="LID4096"/>
          </a:p>
        </p:txBody>
      </p:sp>
      <p:sp>
        <p:nvSpPr>
          <p:cNvPr id="3" name="Footer Placeholder 2">
            <a:extLst>
              <a:ext uri="{FF2B5EF4-FFF2-40B4-BE49-F238E27FC236}">
                <a16:creationId xmlns:a16="http://schemas.microsoft.com/office/drawing/2014/main" id="{D52891CD-49BA-4D07-9165-8D1DA8E3FC57}"/>
              </a:ext>
            </a:extLst>
          </p:cNvPr>
          <p:cNvSpPr>
            <a:spLocks noGrp="1"/>
          </p:cNvSpPr>
          <p:nvPr>
            <p:ph type="ftr" sz="quarter" idx="11"/>
          </p:nvPr>
        </p:nvSpPr>
        <p:spPr/>
        <p:txBody>
          <a:bodyPr/>
          <a:lstStyle/>
          <a:p>
            <a:endParaRPr lang="LID4096"/>
          </a:p>
        </p:txBody>
      </p:sp>
      <p:sp>
        <p:nvSpPr>
          <p:cNvPr id="4" name="Slide Number Placeholder 3">
            <a:extLst>
              <a:ext uri="{FF2B5EF4-FFF2-40B4-BE49-F238E27FC236}">
                <a16:creationId xmlns:a16="http://schemas.microsoft.com/office/drawing/2014/main" id="{921625AE-F34C-4BC7-90F7-4B4C14E6D61E}"/>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2571560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249D9-F8D2-4A03-8761-AE5922CACF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Content Placeholder 2">
            <a:extLst>
              <a:ext uri="{FF2B5EF4-FFF2-40B4-BE49-F238E27FC236}">
                <a16:creationId xmlns:a16="http://schemas.microsoft.com/office/drawing/2014/main" id="{685FC0F6-1F94-4953-95CA-A193C78AD4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Text Placeholder 3">
            <a:extLst>
              <a:ext uri="{FF2B5EF4-FFF2-40B4-BE49-F238E27FC236}">
                <a16:creationId xmlns:a16="http://schemas.microsoft.com/office/drawing/2014/main" id="{B61966C2-A2B0-4BE4-87EA-63C3829463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1F5BBF-1430-451B-9D4A-66075D8699B6}"/>
              </a:ext>
            </a:extLst>
          </p:cNvPr>
          <p:cNvSpPr>
            <a:spLocks noGrp="1"/>
          </p:cNvSpPr>
          <p:nvPr>
            <p:ph type="dt" sz="half" idx="10"/>
          </p:nvPr>
        </p:nvSpPr>
        <p:spPr/>
        <p:txBody>
          <a:bodyPr/>
          <a:lstStyle/>
          <a:p>
            <a:fld id="{420C540C-9B29-43FC-8962-46AF691C840C}" type="datetimeFigureOut">
              <a:rPr lang="LID4096" smtClean="0"/>
              <a:t>09/24/2025</a:t>
            </a:fld>
            <a:endParaRPr lang="LID4096"/>
          </a:p>
        </p:txBody>
      </p:sp>
      <p:sp>
        <p:nvSpPr>
          <p:cNvPr id="6" name="Footer Placeholder 5">
            <a:extLst>
              <a:ext uri="{FF2B5EF4-FFF2-40B4-BE49-F238E27FC236}">
                <a16:creationId xmlns:a16="http://schemas.microsoft.com/office/drawing/2014/main" id="{7841F79E-B843-420B-8CEC-3AF136019D26}"/>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D99A44D6-A913-4F44-BB87-1A300C8F4B81}"/>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199105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4FC7-E7F2-404B-85A8-B9A12F633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ID4096"/>
          </a:p>
        </p:txBody>
      </p:sp>
      <p:sp>
        <p:nvSpPr>
          <p:cNvPr id="3" name="Picture Placeholder 2">
            <a:extLst>
              <a:ext uri="{FF2B5EF4-FFF2-40B4-BE49-F238E27FC236}">
                <a16:creationId xmlns:a16="http://schemas.microsoft.com/office/drawing/2014/main" id="{AFC18912-1AEE-4468-804E-9B359D64E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Text Placeholder 3">
            <a:extLst>
              <a:ext uri="{FF2B5EF4-FFF2-40B4-BE49-F238E27FC236}">
                <a16:creationId xmlns:a16="http://schemas.microsoft.com/office/drawing/2014/main" id="{B0370D5C-8684-4E42-852B-9EAAE839A1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34ED7B-A0A5-4339-BB11-FFD45563379F}"/>
              </a:ext>
            </a:extLst>
          </p:cNvPr>
          <p:cNvSpPr>
            <a:spLocks noGrp="1"/>
          </p:cNvSpPr>
          <p:nvPr>
            <p:ph type="dt" sz="half" idx="10"/>
          </p:nvPr>
        </p:nvSpPr>
        <p:spPr/>
        <p:txBody>
          <a:bodyPr/>
          <a:lstStyle/>
          <a:p>
            <a:fld id="{420C540C-9B29-43FC-8962-46AF691C840C}" type="datetimeFigureOut">
              <a:rPr lang="LID4096" smtClean="0"/>
              <a:t>09/24/2025</a:t>
            </a:fld>
            <a:endParaRPr lang="LID4096"/>
          </a:p>
        </p:txBody>
      </p:sp>
      <p:sp>
        <p:nvSpPr>
          <p:cNvPr id="6" name="Footer Placeholder 5">
            <a:extLst>
              <a:ext uri="{FF2B5EF4-FFF2-40B4-BE49-F238E27FC236}">
                <a16:creationId xmlns:a16="http://schemas.microsoft.com/office/drawing/2014/main" id="{7CE17C71-61AB-429D-91F4-8777AB4C9BFA}"/>
              </a:ext>
            </a:extLst>
          </p:cNvPr>
          <p:cNvSpPr>
            <a:spLocks noGrp="1"/>
          </p:cNvSpPr>
          <p:nvPr>
            <p:ph type="ftr" sz="quarter" idx="11"/>
          </p:nvPr>
        </p:nvSpPr>
        <p:spPr/>
        <p:txBody>
          <a:bodyPr/>
          <a:lstStyle/>
          <a:p>
            <a:endParaRPr lang="LID4096"/>
          </a:p>
        </p:txBody>
      </p:sp>
      <p:sp>
        <p:nvSpPr>
          <p:cNvPr id="7" name="Slide Number Placeholder 6">
            <a:extLst>
              <a:ext uri="{FF2B5EF4-FFF2-40B4-BE49-F238E27FC236}">
                <a16:creationId xmlns:a16="http://schemas.microsoft.com/office/drawing/2014/main" id="{7A65AEA4-BEB5-4988-B06C-8DDC3EACBB48}"/>
              </a:ext>
            </a:extLst>
          </p:cNvPr>
          <p:cNvSpPr>
            <a:spLocks noGrp="1"/>
          </p:cNvSpPr>
          <p:nvPr>
            <p:ph type="sldNum" sz="quarter" idx="12"/>
          </p:nvPr>
        </p:nvSpPr>
        <p:spPr/>
        <p:txBody>
          <a:bodyPr/>
          <a:lstStyle/>
          <a:p>
            <a:fld id="{CD4AEEB5-330C-4DDC-92D7-48A667C0F375}" type="slidenum">
              <a:rPr lang="LID4096" smtClean="0"/>
              <a:t>‹#›</a:t>
            </a:fld>
            <a:endParaRPr lang="LID4096"/>
          </a:p>
        </p:txBody>
      </p:sp>
    </p:spTree>
    <p:extLst>
      <p:ext uri="{BB962C8B-B14F-4D97-AF65-F5344CB8AC3E}">
        <p14:creationId xmlns:p14="http://schemas.microsoft.com/office/powerpoint/2010/main" val="2765853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11266F-3777-4443-900A-671D002A72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ID4096"/>
          </a:p>
        </p:txBody>
      </p:sp>
      <p:sp>
        <p:nvSpPr>
          <p:cNvPr id="3" name="Text Placeholder 2">
            <a:extLst>
              <a:ext uri="{FF2B5EF4-FFF2-40B4-BE49-F238E27FC236}">
                <a16:creationId xmlns:a16="http://schemas.microsoft.com/office/drawing/2014/main" id="{105BB57B-C8B8-4C1F-8414-736E0F938B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ID4096"/>
          </a:p>
        </p:txBody>
      </p:sp>
      <p:sp>
        <p:nvSpPr>
          <p:cNvPr id="4" name="Date Placeholder 3">
            <a:extLst>
              <a:ext uri="{FF2B5EF4-FFF2-40B4-BE49-F238E27FC236}">
                <a16:creationId xmlns:a16="http://schemas.microsoft.com/office/drawing/2014/main" id="{103BC11A-0624-4EAF-82B4-0ED3AA3B6D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C540C-9B29-43FC-8962-46AF691C840C}" type="datetimeFigureOut">
              <a:rPr lang="LID4096" smtClean="0"/>
              <a:t>09/24/2025</a:t>
            </a:fld>
            <a:endParaRPr lang="LID4096"/>
          </a:p>
        </p:txBody>
      </p:sp>
      <p:sp>
        <p:nvSpPr>
          <p:cNvPr id="5" name="Footer Placeholder 4">
            <a:extLst>
              <a:ext uri="{FF2B5EF4-FFF2-40B4-BE49-F238E27FC236}">
                <a16:creationId xmlns:a16="http://schemas.microsoft.com/office/drawing/2014/main" id="{6B14ACBC-830C-4FD1-B4B0-57D6CB1F22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ID4096"/>
          </a:p>
        </p:txBody>
      </p:sp>
      <p:sp>
        <p:nvSpPr>
          <p:cNvPr id="6" name="Slide Number Placeholder 5">
            <a:extLst>
              <a:ext uri="{FF2B5EF4-FFF2-40B4-BE49-F238E27FC236}">
                <a16:creationId xmlns:a16="http://schemas.microsoft.com/office/drawing/2014/main" id="{EA31188B-CED4-41DB-B743-EBAA4D3894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4AEEB5-330C-4DDC-92D7-48A667C0F375}" type="slidenum">
              <a:rPr lang="LID4096" smtClean="0"/>
              <a:t>‹#›</a:t>
            </a:fld>
            <a:endParaRPr lang="LID4096"/>
          </a:p>
        </p:txBody>
      </p:sp>
    </p:spTree>
    <p:extLst>
      <p:ext uri="{BB962C8B-B14F-4D97-AF65-F5344CB8AC3E}">
        <p14:creationId xmlns:p14="http://schemas.microsoft.com/office/powerpoint/2010/main" val="2353633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6501" y="174710"/>
            <a:ext cx="4889500" cy="1430337"/>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1206501" y="2084917"/>
            <a:ext cx="10301817" cy="4515696"/>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4" name="Date Placeholder 3"/>
          <p:cNvSpPr>
            <a:spLocks noGrp="1"/>
          </p:cNvSpPr>
          <p:nvPr>
            <p:ph type="dt" sz="half" idx="2"/>
          </p:nvPr>
        </p:nvSpPr>
        <p:spPr>
          <a:xfrm rot="16200000">
            <a:off x="-1628551" y="3704603"/>
            <a:ext cx="4454736" cy="1215365"/>
          </a:xfrm>
          <a:prstGeom prst="rect">
            <a:avLst/>
          </a:prstGeom>
        </p:spPr>
        <p:txBody>
          <a:bodyPr vert="horz" lIns="91440" tIns="45720" rIns="91440" bIns="45720" rtlCol="0" anchor="ctr"/>
          <a:lstStyle>
            <a:lvl1pPr algn="l">
              <a:defRPr sz="933">
                <a:solidFill>
                  <a:schemeClr val="accent1"/>
                </a:solidFill>
                <a:latin typeface="Arial" panose="020B0604020202020204" pitchFamily="34" charset="0"/>
              </a:defRPr>
            </a:lvl1pPr>
          </a:lstStyle>
          <a:p>
            <a:r>
              <a:rPr lang="fr-CH"/>
              <a:t>NAME EVENT / NAME PRESENTATION</a:t>
            </a:r>
            <a:endParaRPr lang="fr-FR" dirty="0"/>
          </a:p>
        </p:txBody>
      </p:sp>
      <p:sp>
        <p:nvSpPr>
          <p:cNvPr id="5" name="Footer Placeholder 4"/>
          <p:cNvSpPr>
            <a:spLocks noGrp="1"/>
          </p:cNvSpPr>
          <p:nvPr>
            <p:ph type="ftr" sz="quarter" idx="3"/>
          </p:nvPr>
        </p:nvSpPr>
        <p:spPr>
          <a:xfrm rot="16200000">
            <a:off x="9487985" y="2498752"/>
            <a:ext cx="4724347" cy="683683"/>
          </a:xfrm>
          <a:prstGeom prst="rect">
            <a:avLst/>
          </a:prstGeom>
        </p:spPr>
        <p:txBody>
          <a:bodyPr vert="horz" lIns="91440" tIns="45720" rIns="91440" bIns="45720" rtlCol="0" anchor="ctr"/>
          <a:lstStyle>
            <a:lvl1pPr algn="r">
              <a:defRPr sz="933">
                <a:solidFill>
                  <a:schemeClr val="tx1"/>
                </a:solidFill>
                <a:latin typeface="Arial" panose="020B0604020202020204" pitchFamily="34" charset="0"/>
              </a:defRPr>
            </a:lvl1pPr>
          </a:lstStyle>
          <a:p>
            <a:r>
              <a:rPr lang="fr-FR" dirty="0"/>
              <a:t>Speaker </a:t>
            </a:r>
          </a:p>
        </p:txBody>
      </p:sp>
      <p:sp>
        <p:nvSpPr>
          <p:cNvPr id="6" name="Slide Number Placeholder 5"/>
          <p:cNvSpPr>
            <a:spLocks noGrp="1"/>
          </p:cNvSpPr>
          <p:nvPr>
            <p:ph type="sldNum" sz="quarter" idx="4"/>
          </p:nvPr>
        </p:nvSpPr>
        <p:spPr>
          <a:xfrm>
            <a:off x="11508317" y="260351"/>
            <a:ext cx="683683" cy="218069"/>
          </a:xfrm>
          <a:prstGeom prst="rect">
            <a:avLst/>
          </a:prstGeom>
        </p:spPr>
        <p:txBody>
          <a:bodyPr vert="horz" lIns="90000" tIns="0" rIns="90000" bIns="0" rtlCol="0" anchor="t"/>
          <a:lstStyle>
            <a:lvl1pPr algn="ctr">
              <a:defRPr sz="933" b="1">
                <a:solidFill>
                  <a:schemeClr val="tx1"/>
                </a:solidFill>
                <a:latin typeface="+mj-lt"/>
              </a:defRPr>
            </a:lvl1pPr>
          </a:lstStyle>
          <a:p>
            <a:fld id="{E1E1CD7C-2161-7D43-862E-CE4C333CD873}" type="slidenum">
              <a:rPr lang="fr-FR" smtClean="0"/>
              <a:pPr/>
              <a:t>‹#›</a:t>
            </a:fld>
            <a:endParaRPr lang="fr-FR" dirty="0"/>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8"/>
          <a:stretch>
            <a:fillRect/>
          </a:stretch>
        </p:blipFill>
        <p:spPr>
          <a:xfrm>
            <a:off x="173697" y="176445"/>
            <a:ext cx="871936" cy="377363"/>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573338" y="6530279"/>
            <a:ext cx="60959" cy="797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noProof="0" dirty="0">
              <a:latin typeface="Arial" panose="020B0604020202020204" pitchFamily="34" charset="0"/>
            </a:endParaRPr>
          </a:p>
        </p:txBody>
      </p:sp>
    </p:spTree>
    <p:extLst>
      <p:ext uri="{BB962C8B-B14F-4D97-AF65-F5344CB8AC3E}">
        <p14:creationId xmlns:p14="http://schemas.microsoft.com/office/powerpoint/2010/main" val="2648001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914377" rtl="0" eaLnBrk="1" latinLnBrk="0" hangingPunct="1">
        <a:lnSpc>
          <a:spcPct val="90000"/>
        </a:lnSpc>
        <a:spcBef>
          <a:spcPct val="0"/>
        </a:spcBef>
        <a:buNone/>
        <a:defRPr sz="4267" b="1" i="0" kern="1000" spc="-93"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228594" indent="-228594" algn="l" defTabSz="914377" rtl="0" eaLnBrk="1" latinLnBrk="0" hangingPunct="1">
        <a:lnSpc>
          <a:spcPct val="90000"/>
        </a:lnSpc>
        <a:spcBef>
          <a:spcPts val="1000"/>
        </a:spcBef>
        <a:buClr>
          <a:schemeClr val="accent1"/>
        </a:buClr>
        <a:buSzPct val="90000"/>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SzPct val="100000"/>
        <a:buFont typeface="Arial" panose="020B0604020202020204" pitchFamily="34" charset="0"/>
        <a:buChar char="•"/>
        <a:defRPr sz="2133"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90000"/>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126">
          <p15:clr>
            <a:srgbClr val="F26B43"/>
          </p15:clr>
        </p15:guide>
        <p15:guide id="3" pos="5602">
          <p15:clr>
            <a:srgbClr val="F26B43"/>
          </p15:clr>
        </p15:guide>
        <p15:guide id="4" pos="2880">
          <p15:clr>
            <a:srgbClr val="F26B43"/>
          </p15:clr>
        </p15:guide>
        <p15:guide id="5" orient="horz" pos="123">
          <p15:clr>
            <a:srgbClr val="F26B43"/>
          </p15:clr>
        </p15:guide>
        <p15:guide id="6" orient="horz" pos="3117">
          <p15:clr>
            <a:srgbClr val="F26B43"/>
          </p15:clr>
        </p15:guide>
        <p15:guide id="7" pos="570">
          <p15:clr>
            <a:srgbClr val="F26B43"/>
          </p15:clr>
        </p15:guide>
        <p15:guide id="8" pos="1155">
          <p15:clr>
            <a:srgbClr val="F26B43"/>
          </p15:clr>
        </p15:guide>
        <p15:guide id="9" pos="1728">
          <p15:clr>
            <a:srgbClr val="F26B43"/>
          </p15:clr>
        </p15:guide>
        <p15:guide id="10" pos="2304">
          <p15:clr>
            <a:srgbClr val="F26B43"/>
          </p15:clr>
        </p15:guide>
        <p15:guide id="11" pos="3456">
          <p15:clr>
            <a:srgbClr val="F26B43"/>
          </p15:clr>
        </p15:guide>
        <p15:guide id="12" pos="4035">
          <p15:clr>
            <a:srgbClr val="F26B43"/>
          </p15:clr>
        </p15:guide>
        <p15:guide id="13" pos="4608">
          <p15:clr>
            <a:srgbClr val="F26B43"/>
          </p15:clr>
        </p15:guide>
        <p15:guide id="14" pos="5180">
          <p15:clr>
            <a:srgbClr val="F26B43"/>
          </p15:clr>
        </p15:guide>
        <p15:guide id="15" orient="horz" pos="490">
          <p15:clr>
            <a:srgbClr val="F26B43"/>
          </p15:clr>
        </p15:guide>
        <p15:guide id="16" orient="horz" pos="985">
          <p15:clr>
            <a:srgbClr val="F26B43"/>
          </p15:clr>
        </p15:guide>
        <p15:guide id="17" orient="horz" pos="1475">
          <p15:clr>
            <a:srgbClr val="F26B43"/>
          </p15:clr>
        </p15:guide>
        <p15:guide id="18" orient="horz" pos="1962">
          <p15:clr>
            <a:srgbClr val="F26B43"/>
          </p15:clr>
        </p15:guide>
        <p15:guide id="19" orient="horz" pos="2458">
          <p15:clr>
            <a:srgbClr val="F26B43"/>
          </p15:clr>
        </p15:guide>
        <p15:guide id="20" orient="horz" pos="2950">
          <p15:clr>
            <a:srgbClr val="F26B43"/>
          </p15:clr>
        </p15:guide>
        <p15:guide id="21" pos="5437">
          <p15:clr>
            <a:srgbClr val="F26B43"/>
          </p15:clr>
        </p15:guide>
        <p15:guide id="22" orient="horz">
          <p15:clr>
            <a:srgbClr val="F26B43"/>
          </p15:clr>
        </p15:guide>
        <p15:guide id="23" pos="5760">
          <p15:clr>
            <a:srgbClr val="F26B43"/>
          </p15:clr>
        </p15:guide>
        <p15:guide id="24" orient="horz" pos="3240">
          <p15:clr>
            <a:srgbClr val="F26B43"/>
          </p15:clr>
        </p15:guide>
        <p15:guide id="2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2.png"/><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5A5C923-5A79-224D-A6A6-8267C64759A4}"/>
              </a:ext>
            </a:extLst>
          </p:cNvPr>
          <p:cNvSpPr>
            <a:spLocks noGrp="1"/>
          </p:cNvSpPr>
          <p:nvPr>
            <p:ph type="ctrTitle"/>
          </p:nvPr>
        </p:nvSpPr>
        <p:spPr>
          <a:xfrm>
            <a:off x="8540752" y="226121"/>
            <a:ext cx="3651249" cy="3117849"/>
          </a:xfrm>
        </p:spPr>
        <p:txBody>
          <a:bodyPr>
            <a:normAutofit/>
          </a:bodyPr>
          <a:lstStyle/>
          <a:p>
            <a:r>
              <a:rPr lang="en-US" dirty="0"/>
              <a:t>Exercise session #3</a:t>
            </a:r>
          </a:p>
        </p:txBody>
      </p:sp>
      <p:sp>
        <p:nvSpPr>
          <p:cNvPr id="6" name="Espace réservé du texte 5">
            <a:extLst>
              <a:ext uri="{FF2B5EF4-FFF2-40B4-BE49-F238E27FC236}">
                <a16:creationId xmlns:a16="http://schemas.microsoft.com/office/drawing/2014/main" id="{18A3154D-FCB0-A34B-BBBC-167C625558EC}"/>
              </a:ext>
            </a:extLst>
          </p:cNvPr>
          <p:cNvSpPr>
            <a:spLocks noGrp="1"/>
          </p:cNvSpPr>
          <p:nvPr>
            <p:ph type="body" sz="quarter" idx="12"/>
          </p:nvPr>
        </p:nvSpPr>
        <p:spPr>
          <a:xfrm>
            <a:off x="110066" y="5920353"/>
            <a:ext cx="1256025" cy="677300"/>
          </a:xfrm>
        </p:spPr>
        <p:txBody>
          <a:bodyPr/>
          <a:lstStyle/>
          <a:p>
            <a:r>
              <a:rPr lang="fr-FR" dirty="0"/>
              <a:t>Sept. 25, 2025</a:t>
            </a:r>
          </a:p>
        </p:txBody>
      </p:sp>
      <p:sp>
        <p:nvSpPr>
          <p:cNvPr id="11" name="TextBox 10">
            <a:extLst>
              <a:ext uri="{FF2B5EF4-FFF2-40B4-BE49-F238E27FC236}">
                <a16:creationId xmlns:a16="http://schemas.microsoft.com/office/drawing/2014/main" id="{A1465E36-B2AC-C04C-9F26-F8D22A89B2DE}"/>
              </a:ext>
            </a:extLst>
          </p:cNvPr>
          <p:cNvSpPr txBox="1"/>
          <p:nvPr/>
        </p:nvSpPr>
        <p:spPr>
          <a:xfrm>
            <a:off x="738078" y="2461676"/>
            <a:ext cx="6769100" cy="173368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H" sz="5333" b="1" i="0" u="none" strike="noStrike" kern="1200" cap="none" spc="0" normalizeH="0" baseline="0" noProof="0" dirty="0">
                <a:ln>
                  <a:noFill/>
                </a:ln>
                <a:solidFill>
                  <a:srgbClr val="413C3A"/>
                </a:solidFill>
                <a:effectLst/>
                <a:uLnTx/>
                <a:uFillTx/>
                <a:latin typeface="Arial"/>
                <a:ea typeface="+mn-ea"/>
                <a:cs typeface="+mn-cs"/>
              </a:rPr>
              <a:t>Science of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CH" sz="5333" b="1" i="0" u="none" strike="noStrike" kern="1200" cap="none" spc="0" normalizeH="0" baseline="0" noProof="0" dirty="0">
                <a:ln>
                  <a:noFill/>
                </a:ln>
                <a:solidFill>
                  <a:srgbClr val="413C3A"/>
                </a:solidFill>
                <a:effectLst/>
                <a:uLnTx/>
                <a:uFillTx/>
                <a:latin typeface="Arial"/>
                <a:ea typeface="+mn-ea"/>
                <a:cs typeface="+mn-cs"/>
              </a:rPr>
              <a:t>Climate Change</a:t>
            </a:r>
          </a:p>
        </p:txBody>
      </p:sp>
    </p:spTree>
    <p:extLst>
      <p:ext uri="{BB962C8B-B14F-4D97-AF65-F5344CB8AC3E}">
        <p14:creationId xmlns:p14="http://schemas.microsoft.com/office/powerpoint/2010/main" val="2723875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4048BB-590D-457D-8405-BA4E89A8B7CA}"/>
              </a:ext>
            </a:extLst>
          </p:cNvPr>
          <p:cNvSpPr>
            <a:spLocks noGrp="1"/>
          </p:cNvSpPr>
          <p:nvPr>
            <p:ph idx="1"/>
          </p:nvPr>
        </p:nvSpPr>
        <p:spPr>
          <a:xfrm>
            <a:off x="1206501" y="947057"/>
            <a:ext cx="10301817" cy="5653556"/>
          </a:xfrm>
        </p:spPr>
        <p:txBody>
          <a:bodyPr/>
          <a:lstStyle/>
          <a:p>
            <a:pPr marL="457200" indent="-457200">
              <a:buFont typeface="+mj-lt"/>
              <a:buAutoNum type="arabicPeriod" startAt="4"/>
            </a:pPr>
            <a:r>
              <a:rPr lang="en-US" dirty="0"/>
              <a:t>Which is the most abundant greenhouse gas? (CO</a:t>
            </a:r>
            <a:r>
              <a:rPr lang="en-US" baseline="-25000" dirty="0"/>
              <a:t>2</a:t>
            </a:r>
            <a:r>
              <a:rPr lang="en-US" dirty="0"/>
              <a:t>, </a:t>
            </a:r>
            <a:r>
              <a:rPr lang="en-US" b="1" dirty="0"/>
              <a:t>H</a:t>
            </a:r>
            <a:r>
              <a:rPr lang="en-US" b="1" baseline="-25000" dirty="0"/>
              <a:t>2</a:t>
            </a:r>
            <a:r>
              <a:rPr lang="en-US" b="1" dirty="0"/>
              <a:t>O</a:t>
            </a:r>
            <a:r>
              <a:rPr lang="en-US" dirty="0"/>
              <a:t>, O</a:t>
            </a:r>
            <a:r>
              <a:rPr lang="en-US" baseline="-25000" dirty="0"/>
              <a:t>3</a:t>
            </a:r>
            <a:r>
              <a:rPr lang="en-US" dirty="0"/>
              <a:t>, CH</a:t>
            </a:r>
            <a:r>
              <a:rPr lang="en-US" baseline="-25000" dirty="0"/>
              <a:t>4</a:t>
            </a:r>
            <a:r>
              <a:rPr lang="en-US" dirty="0"/>
              <a:t>)</a:t>
            </a:r>
          </a:p>
          <a:p>
            <a:pPr marL="457189" lvl="1" indent="0">
              <a:buNone/>
            </a:pPr>
            <a:endParaRPr lang="en-US" b="1" dirty="0"/>
          </a:p>
          <a:p>
            <a:pPr marL="457200" indent="-457200">
              <a:buFont typeface="+mj-lt"/>
              <a:buAutoNum type="arabicPeriod" startAt="5"/>
            </a:pPr>
            <a:r>
              <a:rPr lang="en-US" dirty="0"/>
              <a:t>Greenhouse gases are most effective in absorbing which type of radiation? (Visible, Microwave, </a:t>
            </a:r>
            <a:r>
              <a:rPr lang="en-US" b="1" dirty="0"/>
              <a:t>Infrared</a:t>
            </a:r>
            <a:r>
              <a:rPr lang="en-US" dirty="0"/>
              <a:t>, Ultraviolet)</a:t>
            </a:r>
          </a:p>
          <a:p>
            <a:pPr marL="457200" indent="-457200">
              <a:buFont typeface="+mj-lt"/>
              <a:buAutoNum type="arabicPeriod" startAt="5"/>
            </a:pPr>
            <a:endParaRPr lang="en-US" b="1" dirty="0"/>
          </a:p>
          <a:p>
            <a:pPr marL="457200" indent="-457200">
              <a:buFont typeface="+mj-lt"/>
              <a:buAutoNum type="arabicPeriod" startAt="5"/>
            </a:pPr>
            <a:r>
              <a:rPr lang="en-US" dirty="0">
                <a:solidFill>
                  <a:srgbClr val="413C3A"/>
                </a:solidFill>
                <a:effectLst/>
              </a:rPr>
              <a:t>The type of radiation that GHGs are most effective at absorbing is also called: </a:t>
            </a:r>
            <a:r>
              <a:rPr lang="en-US" b="1" dirty="0">
                <a:solidFill>
                  <a:srgbClr val="413C3A"/>
                </a:solidFill>
                <a:effectLst/>
              </a:rPr>
              <a:t>Longwave</a:t>
            </a:r>
            <a:r>
              <a:rPr lang="en-US" dirty="0">
                <a:solidFill>
                  <a:srgbClr val="413C3A"/>
                </a:solidFill>
                <a:effectLst/>
              </a:rPr>
              <a:t>/Shortwave</a:t>
            </a:r>
            <a:r>
              <a:rPr lang="en-US" dirty="0">
                <a:solidFill>
                  <a:srgbClr val="413C3A"/>
                </a:solidFill>
              </a:rPr>
              <a:t>	</a:t>
            </a:r>
          </a:p>
          <a:p>
            <a:pPr marL="457200" indent="-457200">
              <a:buFont typeface="+mj-lt"/>
              <a:buAutoNum type="arabicPeriod" startAt="5"/>
            </a:pPr>
            <a:r>
              <a:rPr lang="en-US" dirty="0"/>
              <a:t>Even though water vapor is a stronger greenhouse gas overall, why does adding CO₂ still cause significant warming?</a:t>
            </a:r>
          </a:p>
          <a:p>
            <a:pPr lvl="1"/>
            <a:r>
              <a:rPr lang="en-US" dirty="0"/>
              <a:t>CO₂ significantly absorbs solar (shortwave) radiation</a:t>
            </a:r>
          </a:p>
          <a:p>
            <a:pPr lvl="1"/>
            <a:r>
              <a:rPr lang="en-US" b="1" dirty="0"/>
              <a:t>CO₂ absorbs primarily in the 15 µm band where H₂O absorption is weaker</a:t>
            </a:r>
          </a:p>
          <a:p>
            <a:pPr lvl="1"/>
            <a:r>
              <a:rPr lang="en-US" dirty="0"/>
              <a:t>CO₂ is present in higher concentrations than H₂O in the atmosphere</a:t>
            </a:r>
          </a:p>
          <a:p>
            <a:pPr lvl="1"/>
            <a:r>
              <a:rPr lang="en-US" dirty="0"/>
              <a:t>CO₂ absorbs in the same bands as H₂O, amplifying H₂O absorption</a:t>
            </a:r>
          </a:p>
          <a:p>
            <a:pPr lvl="1"/>
            <a:endParaRPr lang="en-US" dirty="0"/>
          </a:p>
          <a:p>
            <a:pPr marL="457200" indent="-457200">
              <a:buFont typeface="+mj-lt"/>
              <a:buAutoNum type="arabicPeriod"/>
            </a:pPr>
            <a:endParaRPr lang="en-US" dirty="0"/>
          </a:p>
          <a:p>
            <a:endParaRPr lang="LID4096" dirty="0"/>
          </a:p>
        </p:txBody>
      </p:sp>
      <p:sp>
        <p:nvSpPr>
          <p:cNvPr id="3" name="Title 2">
            <a:extLst>
              <a:ext uri="{FF2B5EF4-FFF2-40B4-BE49-F238E27FC236}">
                <a16:creationId xmlns:a16="http://schemas.microsoft.com/office/drawing/2014/main" id="{A3737585-1624-488F-BF63-7605A4597E33}"/>
              </a:ext>
            </a:extLst>
          </p:cNvPr>
          <p:cNvSpPr>
            <a:spLocks noGrp="1"/>
          </p:cNvSpPr>
          <p:nvPr>
            <p:ph type="title"/>
          </p:nvPr>
        </p:nvSpPr>
        <p:spPr/>
        <p:txBody>
          <a:bodyPr/>
          <a:lstStyle/>
          <a:p>
            <a:r>
              <a:rPr lang="en-GB" dirty="0" err="1"/>
              <a:t>Mentimeter</a:t>
            </a:r>
            <a:r>
              <a:rPr lang="en-GB" dirty="0"/>
              <a:t> solutions</a:t>
            </a:r>
            <a:endParaRPr lang="LID4096" dirty="0"/>
          </a:p>
        </p:txBody>
      </p:sp>
      <p:sp>
        <p:nvSpPr>
          <p:cNvPr id="6" name="Slide Number Placeholder 5">
            <a:extLst>
              <a:ext uri="{FF2B5EF4-FFF2-40B4-BE49-F238E27FC236}">
                <a16:creationId xmlns:a16="http://schemas.microsoft.com/office/drawing/2014/main" id="{D2521827-18BB-4DF4-AF75-AF698D2ED4F9}"/>
              </a:ext>
            </a:extLst>
          </p:cNvPr>
          <p:cNvSpPr>
            <a:spLocks noGrp="1"/>
          </p:cNvSpPr>
          <p:nvPr>
            <p:ph type="sldNum" sz="quarter" idx="12"/>
          </p:nvPr>
        </p:nvSpPr>
        <p:spPr/>
        <p:txBody>
          <a:bodyPr/>
          <a:lstStyle/>
          <a:p>
            <a:fld id="{E1E1CD7C-2161-7D43-862E-CE4C333CD873}" type="slidenum">
              <a:rPr lang="fr-FR" smtClean="0"/>
              <a:pPr/>
              <a:t>10</a:t>
            </a:fld>
            <a:endParaRPr lang="fr-FR" dirty="0"/>
          </a:p>
        </p:txBody>
      </p:sp>
    </p:spTree>
    <p:extLst>
      <p:ext uri="{BB962C8B-B14F-4D97-AF65-F5344CB8AC3E}">
        <p14:creationId xmlns:p14="http://schemas.microsoft.com/office/powerpoint/2010/main" val="2087023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4048BB-590D-457D-8405-BA4E89A8B7CA}"/>
              </a:ext>
            </a:extLst>
          </p:cNvPr>
          <p:cNvSpPr>
            <a:spLocks noGrp="1"/>
          </p:cNvSpPr>
          <p:nvPr>
            <p:ph idx="1"/>
          </p:nvPr>
        </p:nvSpPr>
        <p:spPr>
          <a:xfrm>
            <a:off x="1206501" y="947057"/>
            <a:ext cx="10301817" cy="5653556"/>
          </a:xfrm>
        </p:spPr>
        <p:txBody>
          <a:bodyPr/>
          <a:lstStyle/>
          <a:p>
            <a:pPr marL="457200" indent="-457200">
              <a:buFont typeface="+mj-lt"/>
              <a:buAutoNum type="arabicPeriod" startAt="8"/>
            </a:pPr>
            <a:r>
              <a:rPr lang="en-US" dirty="0"/>
              <a:t>Which of the following gases is well mixed throughout the troposphere (spatially uniform in concentration)?</a:t>
            </a:r>
          </a:p>
          <a:p>
            <a:pPr marL="457189" lvl="1" indent="0">
              <a:buNone/>
            </a:pPr>
            <a:r>
              <a:rPr lang="en-US" dirty="0"/>
              <a:t>(H2O, CH4, </a:t>
            </a:r>
            <a:r>
              <a:rPr lang="en-US" b="1" dirty="0"/>
              <a:t>CO2</a:t>
            </a:r>
            <a:r>
              <a:rPr lang="en-US" dirty="0"/>
              <a:t>, O3)</a:t>
            </a:r>
          </a:p>
          <a:p>
            <a:pPr marL="457200" indent="-457200">
              <a:buFont typeface="+mj-lt"/>
              <a:buAutoNum type="arabicPeriod" startAt="8"/>
            </a:pPr>
            <a:endParaRPr lang="en-US" dirty="0"/>
          </a:p>
          <a:p>
            <a:pPr marL="457200" indent="-457200">
              <a:buFont typeface="+mj-lt"/>
              <a:buAutoNum type="arabicPeriod" startAt="8"/>
            </a:pPr>
            <a:r>
              <a:rPr lang="en-US" dirty="0">
                <a:solidFill>
                  <a:srgbClr val="413C3A"/>
                </a:solidFill>
                <a:effectLst/>
              </a:rPr>
              <a:t>What are the key factors to an effective greenhouse gas?</a:t>
            </a:r>
            <a:endParaRPr lang="en-US" dirty="0"/>
          </a:p>
          <a:p>
            <a:pPr lvl="1"/>
            <a:r>
              <a:rPr lang="en-US" b="1" dirty="0"/>
              <a:t>High radiative forcing</a:t>
            </a:r>
          </a:p>
          <a:p>
            <a:pPr lvl="1"/>
            <a:r>
              <a:rPr lang="en-US" b="1" dirty="0"/>
              <a:t>Long lifetime</a:t>
            </a:r>
          </a:p>
          <a:p>
            <a:pPr lvl="1"/>
            <a:r>
              <a:rPr lang="en-US" b="1" dirty="0"/>
              <a:t>High concentration</a:t>
            </a:r>
          </a:p>
          <a:p>
            <a:pPr lvl="1"/>
            <a:endParaRPr lang="en-US" dirty="0"/>
          </a:p>
          <a:p>
            <a:endParaRPr lang="LID4096" dirty="0"/>
          </a:p>
        </p:txBody>
      </p:sp>
      <p:sp>
        <p:nvSpPr>
          <p:cNvPr id="3" name="Title 2">
            <a:extLst>
              <a:ext uri="{FF2B5EF4-FFF2-40B4-BE49-F238E27FC236}">
                <a16:creationId xmlns:a16="http://schemas.microsoft.com/office/drawing/2014/main" id="{A3737585-1624-488F-BF63-7605A4597E33}"/>
              </a:ext>
            </a:extLst>
          </p:cNvPr>
          <p:cNvSpPr>
            <a:spLocks noGrp="1"/>
          </p:cNvSpPr>
          <p:nvPr>
            <p:ph type="title"/>
          </p:nvPr>
        </p:nvSpPr>
        <p:spPr>
          <a:xfrm>
            <a:off x="1206501" y="174711"/>
            <a:ext cx="4889500" cy="628656"/>
          </a:xfrm>
        </p:spPr>
        <p:txBody>
          <a:bodyPr>
            <a:normAutofit fontScale="90000"/>
          </a:bodyPr>
          <a:lstStyle/>
          <a:p>
            <a:r>
              <a:rPr lang="en-GB" dirty="0" err="1"/>
              <a:t>Mentimeter</a:t>
            </a:r>
            <a:r>
              <a:rPr lang="en-GB" dirty="0"/>
              <a:t> solutions</a:t>
            </a:r>
            <a:endParaRPr lang="LID4096" dirty="0"/>
          </a:p>
        </p:txBody>
      </p:sp>
      <p:sp>
        <p:nvSpPr>
          <p:cNvPr id="6" name="Slide Number Placeholder 5">
            <a:extLst>
              <a:ext uri="{FF2B5EF4-FFF2-40B4-BE49-F238E27FC236}">
                <a16:creationId xmlns:a16="http://schemas.microsoft.com/office/drawing/2014/main" id="{D2521827-18BB-4DF4-AF75-AF698D2ED4F9}"/>
              </a:ext>
            </a:extLst>
          </p:cNvPr>
          <p:cNvSpPr>
            <a:spLocks noGrp="1"/>
          </p:cNvSpPr>
          <p:nvPr>
            <p:ph type="sldNum" sz="quarter" idx="12"/>
          </p:nvPr>
        </p:nvSpPr>
        <p:spPr/>
        <p:txBody>
          <a:bodyPr/>
          <a:lstStyle/>
          <a:p>
            <a:fld id="{E1E1CD7C-2161-7D43-862E-CE4C333CD873}" type="slidenum">
              <a:rPr lang="fr-FR" smtClean="0"/>
              <a:pPr/>
              <a:t>11</a:t>
            </a:fld>
            <a:endParaRPr lang="fr-FR" dirty="0"/>
          </a:p>
        </p:txBody>
      </p:sp>
    </p:spTree>
    <p:extLst>
      <p:ext uri="{BB962C8B-B14F-4D97-AF65-F5344CB8AC3E}">
        <p14:creationId xmlns:p14="http://schemas.microsoft.com/office/powerpoint/2010/main" val="909563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99E845-41FE-476F-8680-A2213F109D3E}"/>
              </a:ext>
            </a:extLst>
          </p:cNvPr>
          <p:cNvSpPr>
            <a:spLocks noGrp="1"/>
          </p:cNvSpPr>
          <p:nvPr>
            <p:ph type="title"/>
          </p:nvPr>
        </p:nvSpPr>
        <p:spPr>
          <a:xfrm>
            <a:off x="4048125" y="2840593"/>
            <a:ext cx="8470899" cy="2216065"/>
          </a:xfrm>
        </p:spPr>
        <p:txBody>
          <a:bodyPr>
            <a:normAutofit/>
          </a:bodyPr>
          <a:lstStyle/>
          <a:p>
            <a:r>
              <a:rPr lang="en-GB" dirty="0"/>
              <a:t>Exercises</a:t>
            </a:r>
            <a:endParaRPr lang="LID4096" dirty="0"/>
          </a:p>
        </p:txBody>
      </p:sp>
      <p:sp>
        <p:nvSpPr>
          <p:cNvPr id="5" name="Footer Placeholder 4">
            <a:extLst>
              <a:ext uri="{FF2B5EF4-FFF2-40B4-BE49-F238E27FC236}">
                <a16:creationId xmlns:a16="http://schemas.microsoft.com/office/drawing/2014/main" id="{A4C6386C-DA09-4D42-98D6-6A6AFEE7BEA2}"/>
              </a:ext>
            </a:extLst>
          </p:cNvPr>
          <p:cNvSpPr>
            <a:spLocks noGrp="1"/>
          </p:cNvSpPr>
          <p:nvPr>
            <p:ph type="ftr" sz="quarter" idx="11"/>
          </p:nvPr>
        </p:nvSpPr>
        <p:spPr/>
        <p:txBody>
          <a:bodyPr/>
          <a:lstStyle/>
          <a:p>
            <a:r>
              <a:rPr lang="fr-FR"/>
              <a:t>Speaker </a:t>
            </a:r>
            <a:endParaRPr lang="fr-FR" dirty="0"/>
          </a:p>
        </p:txBody>
      </p:sp>
      <p:sp>
        <p:nvSpPr>
          <p:cNvPr id="6" name="Slide Number Placeholder 5">
            <a:extLst>
              <a:ext uri="{FF2B5EF4-FFF2-40B4-BE49-F238E27FC236}">
                <a16:creationId xmlns:a16="http://schemas.microsoft.com/office/drawing/2014/main" id="{E8A29578-ED5F-46E1-A739-68E46894C0B7}"/>
              </a:ext>
            </a:extLst>
          </p:cNvPr>
          <p:cNvSpPr>
            <a:spLocks noGrp="1"/>
          </p:cNvSpPr>
          <p:nvPr>
            <p:ph type="sldNum" sz="quarter" idx="12"/>
          </p:nvPr>
        </p:nvSpPr>
        <p:spPr/>
        <p:txBody>
          <a:bodyPr/>
          <a:lstStyle/>
          <a:p>
            <a:fld id="{E1E1CD7C-2161-7D43-862E-CE4C333CD873}" type="slidenum">
              <a:rPr lang="fr-FR" smtClean="0"/>
              <a:pPr/>
              <a:t>12</a:t>
            </a:fld>
            <a:endParaRPr lang="fr-FR" dirty="0"/>
          </a:p>
        </p:txBody>
      </p:sp>
    </p:spTree>
    <p:extLst>
      <p:ext uri="{BB962C8B-B14F-4D97-AF65-F5344CB8AC3E}">
        <p14:creationId xmlns:p14="http://schemas.microsoft.com/office/powerpoint/2010/main" val="298071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13</a:t>
            </a:fld>
            <a:endParaRPr lang="fr-FR" dirty="0"/>
          </a:p>
        </p:txBody>
      </p:sp>
      <p:sp>
        <p:nvSpPr>
          <p:cNvPr id="12" name="Rectangle 11">
            <a:extLst>
              <a:ext uri="{FF2B5EF4-FFF2-40B4-BE49-F238E27FC236}">
                <a16:creationId xmlns:a16="http://schemas.microsoft.com/office/drawing/2014/main" id="{0325D118-E710-9A4F-A2D3-67E70518ABC5}"/>
              </a:ext>
            </a:extLst>
          </p:cNvPr>
          <p:cNvSpPr/>
          <p:nvPr/>
        </p:nvSpPr>
        <p:spPr>
          <a:xfrm>
            <a:off x="409185" y="6371572"/>
            <a:ext cx="392481" cy="308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5" name="Title 4">
            <a:extLst>
              <a:ext uri="{FF2B5EF4-FFF2-40B4-BE49-F238E27FC236}">
                <a16:creationId xmlns:a16="http://schemas.microsoft.com/office/drawing/2014/main" id="{07E4C75D-CA8B-21C1-412F-5AD493A41328}"/>
              </a:ext>
            </a:extLst>
          </p:cNvPr>
          <p:cNvSpPr>
            <a:spLocks noGrp="1"/>
          </p:cNvSpPr>
          <p:nvPr>
            <p:ph type="title"/>
          </p:nvPr>
        </p:nvSpPr>
        <p:spPr/>
        <p:txBody>
          <a:bodyPr/>
          <a:lstStyle/>
          <a:p>
            <a:r>
              <a:rPr lang="en-CH" dirty="0"/>
              <a:t>Exercise </a:t>
            </a:r>
            <a:r>
              <a:rPr lang="en-GB" dirty="0"/>
              <a:t>2</a:t>
            </a:r>
            <a:endParaRPr lang="en-CH" dirty="0"/>
          </a:p>
        </p:txBody>
      </p:sp>
      <p:sp>
        <p:nvSpPr>
          <p:cNvPr id="7" name="Rectangle 6">
            <a:extLst>
              <a:ext uri="{FF2B5EF4-FFF2-40B4-BE49-F238E27FC236}">
                <a16:creationId xmlns:a16="http://schemas.microsoft.com/office/drawing/2014/main" id="{4B192E94-1102-6A36-DBA0-0EF1D1FCD478}"/>
              </a:ext>
            </a:extLst>
          </p:cNvPr>
          <p:cNvSpPr/>
          <p:nvPr/>
        </p:nvSpPr>
        <p:spPr>
          <a:xfrm>
            <a:off x="7100712" y="2124920"/>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8" name="Rectangle 7">
            <a:extLst>
              <a:ext uri="{FF2B5EF4-FFF2-40B4-BE49-F238E27FC236}">
                <a16:creationId xmlns:a16="http://schemas.microsoft.com/office/drawing/2014/main" id="{B8D09483-6CF5-2AC3-16D0-5D08E6E451BE}"/>
              </a:ext>
            </a:extLst>
          </p:cNvPr>
          <p:cNvSpPr/>
          <p:nvPr/>
        </p:nvSpPr>
        <p:spPr>
          <a:xfrm>
            <a:off x="11443762" y="2181367"/>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9" name="Rectangle 8">
            <a:extLst>
              <a:ext uri="{FF2B5EF4-FFF2-40B4-BE49-F238E27FC236}">
                <a16:creationId xmlns:a16="http://schemas.microsoft.com/office/drawing/2014/main" id="{B269E463-85BB-833A-084B-4C4DD21E8840}"/>
              </a:ext>
            </a:extLst>
          </p:cNvPr>
          <p:cNvSpPr/>
          <p:nvPr/>
        </p:nvSpPr>
        <p:spPr>
          <a:xfrm>
            <a:off x="7010400" y="4341883"/>
            <a:ext cx="462845"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10" name="Rectangle 9">
            <a:extLst>
              <a:ext uri="{FF2B5EF4-FFF2-40B4-BE49-F238E27FC236}">
                <a16:creationId xmlns:a16="http://schemas.microsoft.com/office/drawing/2014/main" id="{1F084695-806B-F17B-6710-B6AD918A2CC1}"/>
              </a:ext>
            </a:extLst>
          </p:cNvPr>
          <p:cNvSpPr/>
          <p:nvPr/>
        </p:nvSpPr>
        <p:spPr>
          <a:xfrm>
            <a:off x="11443762" y="4230299"/>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pic>
        <p:nvPicPr>
          <p:cNvPr id="11266" name="Content Placeholder 3">
            <a:extLst>
              <a:ext uri="{FF2B5EF4-FFF2-40B4-BE49-F238E27FC236}">
                <a16:creationId xmlns:a16="http://schemas.microsoft.com/office/drawing/2014/main" id="{C40A7FDE-FA2C-4DBA-E93B-335B4455D1C4}"/>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t="10112"/>
          <a:stretch>
            <a:fillRect/>
          </a:stretch>
        </p:blipFill>
        <p:spPr bwMode="auto">
          <a:xfrm>
            <a:off x="273079" y="983359"/>
            <a:ext cx="5291556" cy="3562120"/>
          </a:xfrm>
          <a:prstGeom prst="rect">
            <a:avLst/>
          </a:prstGeom>
          <a:noFill/>
          <a:extLst>
            <a:ext uri="{909E8E84-426E-40DD-AFC4-6F175D3DCCD1}">
              <a14:hiddenFill xmlns:a14="http://schemas.microsoft.com/office/drawing/2010/main">
                <a:solidFill>
                  <a:srgbClr val="FFFFFF"/>
                </a:solidFill>
              </a14:hiddenFill>
            </a:ext>
          </a:extLst>
        </p:spPr>
      </p:pic>
      <p:pic>
        <p:nvPicPr>
          <p:cNvPr id="11265" name="Bild 4">
            <a:extLst>
              <a:ext uri="{FF2B5EF4-FFF2-40B4-BE49-F238E27FC236}">
                <a16:creationId xmlns:a16="http://schemas.microsoft.com/office/drawing/2014/main" id="{0EB4056D-648E-DB53-5688-38D8B59513B6}"/>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313" y="916869"/>
            <a:ext cx="6267983" cy="369509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a:extLst>
              <a:ext uri="{FF2B5EF4-FFF2-40B4-BE49-F238E27FC236}">
                <a16:creationId xmlns:a16="http://schemas.microsoft.com/office/drawing/2014/main" id="{CC288923-72FD-1EEF-3AC7-B7D6BA4861E9}"/>
              </a:ext>
            </a:extLst>
          </p:cNvPr>
          <p:cNvSpPr>
            <a:spLocks noChangeArrowheads="1"/>
          </p:cNvSpPr>
          <p:nvPr/>
        </p:nvSpPr>
        <p:spPr bwMode="auto">
          <a:xfrm>
            <a:off x="1" y="58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CH" sz="2400"/>
          </a:p>
        </p:txBody>
      </p:sp>
      <p:sp>
        <p:nvSpPr>
          <p:cNvPr id="17" name="Rectangle 4">
            <a:extLst>
              <a:ext uri="{FF2B5EF4-FFF2-40B4-BE49-F238E27FC236}">
                <a16:creationId xmlns:a16="http://schemas.microsoft.com/office/drawing/2014/main" id="{73A0766C-0F88-F914-7078-52C068B4BFBA}"/>
              </a:ext>
            </a:extLst>
          </p:cNvPr>
          <p:cNvSpPr>
            <a:spLocks noChangeArrowheads="1"/>
          </p:cNvSpPr>
          <p:nvPr/>
        </p:nvSpPr>
        <p:spPr bwMode="auto">
          <a:xfrm>
            <a:off x="0" y="2761734"/>
            <a:ext cx="303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CH" sz="1600">
                <a:latin typeface="Arial" panose="020B0604020202020204" pitchFamily="34" charset="0"/>
                <a:ea typeface="Times New Roman" panose="02020603050405020304" pitchFamily="18" charset="0"/>
              </a:rPr>
              <a:t> </a:t>
            </a:r>
            <a:endParaRPr lang="en-US" altLang="en-CH" sz="2400">
              <a:latin typeface="Arial" panose="020B0604020202020204" pitchFamily="34" charset="0"/>
            </a:endParaRPr>
          </a:p>
        </p:txBody>
      </p:sp>
      <p:sp>
        <p:nvSpPr>
          <p:cNvPr id="18" name="Rectangle 5">
            <a:extLst>
              <a:ext uri="{FF2B5EF4-FFF2-40B4-BE49-F238E27FC236}">
                <a16:creationId xmlns:a16="http://schemas.microsoft.com/office/drawing/2014/main" id="{6A23B36E-5B67-D888-E41A-6FCC6FC8C455}"/>
              </a:ext>
            </a:extLst>
          </p:cNvPr>
          <p:cNvSpPr>
            <a:spLocks noChangeArrowheads="1"/>
          </p:cNvSpPr>
          <p:nvPr/>
        </p:nvSpPr>
        <p:spPr bwMode="auto">
          <a:xfrm>
            <a:off x="4187945" y="4678490"/>
            <a:ext cx="3816109" cy="32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algn="ctr" defTabSz="1219170" eaLnBrk="0" fontAlgn="base" hangingPunct="0">
              <a:spcBef>
                <a:spcPct val="0"/>
              </a:spcBef>
              <a:spcAft>
                <a:spcPct val="0"/>
              </a:spcAft>
            </a:pPr>
            <a:r>
              <a:rPr lang="en-GB" altLang="en-CH" sz="1333" dirty="0">
                <a:latin typeface="Arial" panose="020B0604020202020204" pitchFamily="34" charset="0"/>
                <a:ea typeface="Calibri" panose="020F0502020204030204" pitchFamily="34" charset="0"/>
                <a:cs typeface="Arial" panose="020B0604020202020204" pitchFamily="34" charset="0"/>
              </a:rPr>
              <a:t>Spectrum of the Sun (left) and the Earth (right).</a:t>
            </a:r>
            <a:endParaRPr lang="en-GB" altLang="en-CH" sz="2400" dirty="0">
              <a:latin typeface="Arial" panose="020B0604020202020204" pitchFamily="34" charset="0"/>
            </a:endParaRPr>
          </a:p>
        </p:txBody>
      </p:sp>
    </p:spTree>
    <p:extLst>
      <p:ext uri="{BB962C8B-B14F-4D97-AF65-F5344CB8AC3E}">
        <p14:creationId xmlns:p14="http://schemas.microsoft.com/office/powerpoint/2010/main" val="128889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Content Placeholder 3">
                <a:extLst>
                  <a:ext uri="{FF2B5EF4-FFF2-40B4-BE49-F238E27FC236}">
                    <a16:creationId xmlns:a16="http://schemas.microsoft.com/office/drawing/2014/main" id="{E17731E6-20A6-8CC4-7AE2-5D01D525F80E}"/>
                  </a:ext>
                </a:extLst>
              </p:cNvPr>
              <p:cNvSpPr>
                <a:spLocks noGrp="1"/>
              </p:cNvSpPr>
              <p:nvPr>
                <p:ph idx="1"/>
              </p:nvPr>
            </p:nvSpPr>
            <p:spPr>
              <a:xfrm>
                <a:off x="214929" y="983129"/>
                <a:ext cx="11977071" cy="4515696"/>
              </a:xfrm>
            </p:spPr>
            <p:txBody>
              <a:bodyPr>
                <a:normAutofit/>
              </a:bodyPr>
              <a:lstStyle/>
              <a:p>
                <a:pPr marL="0" indent="0">
                  <a:buNone/>
                </a:pPr>
                <a:r>
                  <a:rPr lang="en-CH" sz="1867" dirty="0"/>
                  <a:t>1. Explain the differences between the two panels. From where are these spectra observed (surface or top of the atmosphere)? On the right panel, which direction do the energy fluxes show (incoming or outgoing)?</a:t>
                </a:r>
              </a:p>
              <a:p>
                <a:pPr marL="0" indent="0">
                  <a:buNone/>
                </a:pPr>
                <a:r>
                  <a:rPr lang="en-GB" sz="1867" dirty="0"/>
                  <a:t>2</a:t>
                </a:r>
                <a:r>
                  <a:rPr lang="en-CH" sz="1867" dirty="0"/>
                  <a:t>. The Earth has a surface temperature of </a:t>
                </a:r>
                <a14:m>
                  <m:oMath xmlns:m="http://schemas.openxmlformats.org/officeDocument/2006/math">
                    <m:sSub>
                      <m:sSubPr>
                        <m:ctrlPr>
                          <a:rPr lang="en-CH" sz="1867" i="1">
                            <a:latin typeface="Cambria Math" panose="02040503050406030204" pitchFamily="18" charset="0"/>
                          </a:rPr>
                        </m:ctrlPr>
                      </m:sSubPr>
                      <m:e>
                        <m:r>
                          <a:rPr lang="en-US" sz="1867" i="1">
                            <a:latin typeface="Cambria Math" panose="02040503050406030204" pitchFamily="18" charset="0"/>
                          </a:rPr>
                          <m:t>𝑇</m:t>
                        </m:r>
                      </m:e>
                      <m:sub>
                        <m:r>
                          <a:rPr lang="en-US" sz="1867" i="1">
                            <a:latin typeface="Cambria Math" panose="02040503050406030204" pitchFamily="18" charset="0"/>
                          </a:rPr>
                          <m:t>𝐸</m:t>
                        </m:r>
                      </m:sub>
                    </m:sSub>
                    <m:r>
                      <a:rPr lang="en-US" sz="1867" i="1">
                        <a:latin typeface="Cambria Math" panose="02040503050406030204" pitchFamily="18" charset="0"/>
                      </a:rPr>
                      <m:t>=288 </m:t>
                    </m:r>
                    <m:r>
                      <a:rPr lang="en-US" sz="1867" i="1">
                        <a:latin typeface="Cambria Math" panose="02040503050406030204" pitchFamily="18" charset="0"/>
                      </a:rPr>
                      <m:t>𝐾</m:t>
                    </m:r>
                  </m:oMath>
                </a14:m>
                <a:r>
                  <a:rPr lang="en-CH" sz="1867" dirty="0"/>
                  <a:t> while the Sun’s temperature is </a:t>
                </a:r>
                <a14:m>
                  <m:oMath xmlns:m="http://schemas.openxmlformats.org/officeDocument/2006/math">
                    <m:sSub>
                      <m:sSubPr>
                        <m:ctrlPr>
                          <a:rPr lang="en-CH" sz="1867" i="1">
                            <a:latin typeface="Cambria Math" panose="02040503050406030204" pitchFamily="18" charset="0"/>
                          </a:rPr>
                        </m:ctrlPr>
                      </m:sSubPr>
                      <m:e>
                        <m:r>
                          <a:rPr lang="en-US" sz="1867" i="1">
                            <a:latin typeface="Cambria Math" panose="02040503050406030204" pitchFamily="18" charset="0"/>
                          </a:rPr>
                          <m:t>𝑇</m:t>
                        </m:r>
                      </m:e>
                      <m:sub>
                        <m:r>
                          <a:rPr lang="en-US" sz="1867" i="1">
                            <a:latin typeface="Cambria Math" panose="02040503050406030204" pitchFamily="18" charset="0"/>
                          </a:rPr>
                          <m:t>𝑆</m:t>
                        </m:r>
                      </m:sub>
                    </m:sSub>
                    <m:r>
                      <a:rPr lang="en-US" sz="1867" i="1">
                        <a:latin typeface="Cambria Math" panose="02040503050406030204" pitchFamily="18" charset="0"/>
                      </a:rPr>
                      <m:t>=5800 </m:t>
                    </m:r>
                    <m:r>
                      <a:rPr lang="en-US" sz="1867" i="1">
                        <a:latin typeface="Cambria Math" panose="02040503050406030204" pitchFamily="18" charset="0"/>
                      </a:rPr>
                      <m:t>𝐾</m:t>
                    </m:r>
                  </m:oMath>
                </a14:m>
                <a:r>
                  <a:rPr lang="en-CH" sz="1867" dirty="0"/>
                  <a:t>. </a:t>
                </a:r>
                <a:r>
                  <a:rPr lang="en-GB" sz="1867" dirty="0"/>
                  <a:t>Calculate the wavelength at which the radiation spectra</a:t>
                </a:r>
                <a:r>
                  <a:rPr lang="en-CH" sz="1867" dirty="0"/>
                  <a:t> of the Earth and the Sun peak</a:t>
                </a:r>
                <a:r>
                  <a:rPr lang="en-GB" sz="1867" dirty="0"/>
                  <a:t>, assuming they are ideal blackbodies</a:t>
                </a:r>
                <a:r>
                  <a:rPr lang="en-CH" sz="1867" dirty="0"/>
                  <a:t>? Which of the two would you describe as longwave radiation, and which one as shortwave?</a:t>
                </a:r>
              </a:p>
              <a:p>
                <a:pPr marL="0" indent="0">
                  <a:buNone/>
                </a:pPr>
                <a:r>
                  <a:rPr lang="en-GB" sz="1867" dirty="0"/>
                  <a:t>3</a:t>
                </a:r>
                <a:r>
                  <a:rPr lang="en-CH" sz="1867" dirty="0"/>
                  <a:t>. Where is the atmospheric window on the right panel? Why is it called a “window”?</a:t>
                </a:r>
              </a:p>
              <a:p>
                <a:pPr marL="0" indent="0">
                  <a:buNone/>
                </a:pPr>
                <a:r>
                  <a:rPr lang="en-GB" sz="1867" dirty="0"/>
                  <a:t>4</a:t>
                </a:r>
                <a:r>
                  <a:rPr lang="en-CH" sz="1867" dirty="0"/>
                  <a:t>. Why is the greenhouse methaphor, that compares the atmosphere with panes of glass in a greenhouse, not a good analogy?</a:t>
                </a:r>
              </a:p>
              <a:p>
                <a:endParaRPr lang="en-CH" dirty="0"/>
              </a:p>
            </p:txBody>
          </p:sp>
        </mc:Choice>
        <mc:Fallback xmlns="">
          <p:sp>
            <p:nvSpPr>
              <p:cNvPr id="19" name="Content Placeholder 3">
                <a:extLst>
                  <a:ext uri="{FF2B5EF4-FFF2-40B4-BE49-F238E27FC236}">
                    <a16:creationId xmlns:a16="http://schemas.microsoft.com/office/drawing/2014/main" id="{E17731E6-20A6-8CC4-7AE2-5D01D525F80E}"/>
                  </a:ext>
                </a:extLst>
              </p:cNvPr>
              <p:cNvSpPr>
                <a:spLocks noGrp="1" noRot="1" noChangeAspect="1" noMove="1" noResize="1" noEditPoints="1" noAdjustHandles="1" noChangeArrowheads="1" noChangeShapeType="1" noTextEdit="1"/>
              </p:cNvSpPr>
              <p:nvPr>
                <p:ph idx="1"/>
              </p:nvPr>
            </p:nvSpPr>
            <p:spPr>
              <a:xfrm>
                <a:off x="214929" y="983129"/>
                <a:ext cx="11977071" cy="4515696"/>
              </a:xfrm>
              <a:blipFill>
                <a:blip r:embed="rId2"/>
                <a:stretch>
                  <a:fillRect t="-1215"/>
                </a:stretch>
              </a:blipFill>
            </p:spPr>
            <p:txBody>
              <a:bodyPr/>
              <a:lstStyle/>
              <a:p>
                <a:r>
                  <a:rPr lang="LID4096">
                    <a:noFill/>
                  </a:rPr>
                  <a:t> </a:t>
                </a:r>
              </a:p>
            </p:txBody>
          </p:sp>
        </mc:Fallback>
      </mc:AlternateContent>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14</a:t>
            </a:fld>
            <a:endParaRPr lang="fr-FR" dirty="0"/>
          </a:p>
        </p:txBody>
      </p:sp>
      <p:sp>
        <p:nvSpPr>
          <p:cNvPr id="12" name="Rectangle 11">
            <a:extLst>
              <a:ext uri="{FF2B5EF4-FFF2-40B4-BE49-F238E27FC236}">
                <a16:creationId xmlns:a16="http://schemas.microsoft.com/office/drawing/2014/main" id="{0325D118-E710-9A4F-A2D3-67E70518ABC5}"/>
              </a:ext>
            </a:extLst>
          </p:cNvPr>
          <p:cNvSpPr/>
          <p:nvPr/>
        </p:nvSpPr>
        <p:spPr>
          <a:xfrm>
            <a:off x="409185" y="6371572"/>
            <a:ext cx="392481" cy="308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5" name="Title 4">
            <a:extLst>
              <a:ext uri="{FF2B5EF4-FFF2-40B4-BE49-F238E27FC236}">
                <a16:creationId xmlns:a16="http://schemas.microsoft.com/office/drawing/2014/main" id="{07E4C75D-CA8B-21C1-412F-5AD493A41328}"/>
              </a:ext>
            </a:extLst>
          </p:cNvPr>
          <p:cNvSpPr>
            <a:spLocks noGrp="1"/>
          </p:cNvSpPr>
          <p:nvPr>
            <p:ph type="title"/>
          </p:nvPr>
        </p:nvSpPr>
        <p:spPr/>
        <p:txBody>
          <a:bodyPr/>
          <a:lstStyle/>
          <a:p>
            <a:r>
              <a:rPr lang="en-CH" dirty="0"/>
              <a:t>Exercise </a:t>
            </a:r>
            <a:r>
              <a:rPr lang="en-GB" dirty="0"/>
              <a:t>2</a:t>
            </a:r>
            <a:endParaRPr lang="en-CH" dirty="0"/>
          </a:p>
        </p:txBody>
      </p:sp>
      <p:sp>
        <p:nvSpPr>
          <p:cNvPr id="8" name="Rectangle 7">
            <a:extLst>
              <a:ext uri="{FF2B5EF4-FFF2-40B4-BE49-F238E27FC236}">
                <a16:creationId xmlns:a16="http://schemas.microsoft.com/office/drawing/2014/main" id="{B8D09483-6CF5-2AC3-16D0-5D08E6E451BE}"/>
              </a:ext>
            </a:extLst>
          </p:cNvPr>
          <p:cNvSpPr/>
          <p:nvPr/>
        </p:nvSpPr>
        <p:spPr>
          <a:xfrm>
            <a:off x="11443762" y="2181367"/>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9" name="Rectangle 8">
            <a:extLst>
              <a:ext uri="{FF2B5EF4-FFF2-40B4-BE49-F238E27FC236}">
                <a16:creationId xmlns:a16="http://schemas.microsoft.com/office/drawing/2014/main" id="{B269E463-85BB-833A-084B-4C4DD21E8840}"/>
              </a:ext>
            </a:extLst>
          </p:cNvPr>
          <p:cNvSpPr/>
          <p:nvPr/>
        </p:nvSpPr>
        <p:spPr>
          <a:xfrm>
            <a:off x="7010400" y="4341883"/>
            <a:ext cx="462845"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10" name="Rectangle 9">
            <a:extLst>
              <a:ext uri="{FF2B5EF4-FFF2-40B4-BE49-F238E27FC236}">
                <a16:creationId xmlns:a16="http://schemas.microsoft.com/office/drawing/2014/main" id="{1F084695-806B-F17B-6710-B6AD918A2CC1}"/>
              </a:ext>
            </a:extLst>
          </p:cNvPr>
          <p:cNvSpPr/>
          <p:nvPr/>
        </p:nvSpPr>
        <p:spPr>
          <a:xfrm>
            <a:off x="11443762" y="4230299"/>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16" name="Rectangle 3">
            <a:extLst>
              <a:ext uri="{FF2B5EF4-FFF2-40B4-BE49-F238E27FC236}">
                <a16:creationId xmlns:a16="http://schemas.microsoft.com/office/drawing/2014/main" id="{CC288923-72FD-1EEF-3AC7-B7D6BA4861E9}"/>
              </a:ext>
            </a:extLst>
          </p:cNvPr>
          <p:cNvSpPr>
            <a:spLocks noChangeArrowheads="1"/>
          </p:cNvSpPr>
          <p:nvPr/>
        </p:nvSpPr>
        <p:spPr bwMode="auto">
          <a:xfrm>
            <a:off x="1" y="58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CH" sz="2400"/>
          </a:p>
        </p:txBody>
      </p:sp>
      <p:sp>
        <p:nvSpPr>
          <p:cNvPr id="17" name="Rectangle 4">
            <a:extLst>
              <a:ext uri="{FF2B5EF4-FFF2-40B4-BE49-F238E27FC236}">
                <a16:creationId xmlns:a16="http://schemas.microsoft.com/office/drawing/2014/main" id="{73A0766C-0F88-F914-7078-52C068B4BFBA}"/>
              </a:ext>
            </a:extLst>
          </p:cNvPr>
          <p:cNvSpPr>
            <a:spLocks noChangeArrowheads="1"/>
          </p:cNvSpPr>
          <p:nvPr/>
        </p:nvSpPr>
        <p:spPr bwMode="auto">
          <a:xfrm>
            <a:off x="0" y="2761734"/>
            <a:ext cx="303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CH" sz="1600">
                <a:latin typeface="Arial" panose="020B0604020202020204" pitchFamily="34" charset="0"/>
                <a:ea typeface="Times New Roman" panose="02020603050405020304" pitchFamily="18" charset="0"/>
              </a:rPr>
              <a:t> </a:t>
            </a:r>
            <a:endParaRPr lang="en-US" altLang="en-CH" sz="2400">
              <a:latin typeface="Arial" panose="020B0604020202020204" pitchFamily="34" charset="0"/>
            </a:endParaRPr>
          </a:p>
        </p:txBody>
      </p:sp>
    </p:spTree>
    <p:extLst>
      <p:ext uri="{BB962C8B-B14F-4D97-AF65-F5344CB8AC3E}">
        <p14:creationId xmlns:p14="http://schemas.microsoft.com/office/powerpoint/2010/main" val="332150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3">
            <a:extLst>
              <a:ext uri="{FF2B5EF4-FFF2-40B4-BE49-F238E27FC236}">
                <a16:creationId xmlns:a16="http://schemas.microsoft.com/office/drawing/2014/main" id="{E17731E6-20A6-8CC4-7AE2-5D01D525F80E}"/>
              </a:ext>
            </a:extLst>
          </p:cNvPr>
          <p:cNvSpPr>
            <a:spLocks noGrp="1"/>
          </p:cNvSpPr>
          <p:nvPr>
            <p:ph idx="1"/>
          </p:nvPr>
        </p:nvSpPr>
        <p:spPr>
          <a:xfrm>
            <a:off x="214929" y="983129"/>
            <a:ext cx="11977071" cy="4515696"/>
          </a:xfrm>
        </p:spPr>
        <p:txBody>
          <a:bodyPr>
            <a:normAutofit/>
          </a:bodyPr>
          <a:lstStyle/>
          <a:p>
            <a:pPr marL="0" indent="0">
              <a:buNone/>
            </a:pPr>
            <a:r>
              <a:rPr lang="en-CH" sz="1867" dirty="0"/>
              <a:t>1. Explain the differences between the two panels. From where are these spectra observed (surface or top of the atmosphere)? On the right panel, which direction do the energy fluxes show (incoming or outgoing)?</a:t>
            </a:r>
          </a:p>
          <a:p>
            <a:endParaRPr lang="en-CH" dirty="0"/>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15</a:t>
            </a:fld>
            <a:endParaRPr lang="fr-FR" dirty="0"/>
          </a:p>
        </p:txBody>
      </p:sp>
      <p:sp>
        <p:nvSpPr>
          <p:cNvPr id="12" name="Rectangle 11">
            <a:extLst>
              <a:ext uri="{FF2B5EF4-FFF2-40B4-BE49-F238E27FC236}">
                <a16:creationId xmlns:a16="http://schemas.microsoft.com/office/drawing/2014/main" id="{0325D118-E710-9A4F-A2D3-67E70518ABC5}"/>
              </a:ext>
            </a:extLst>
          </p:cNvPr>
          <p:cNvSpPr/>
          <p:nvPr/>
        </p:nvSpPr>
        <p:spPr>
          <a:xfrm>
            <a:off x="409185" y="6371572"/>
            <a:ext cx="392481" cy="308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5" name="Title 4">
            <a:extLst>
              <a:ext uri="{FF2B5EF4-FFF2-40B4-BE49-F238E27FC236}">
                <a16:creationId xmlns:a16="http://schemas.microsoft.com/office/drawing/2014/main" id="{07E4C75D-CA8B-21C1-412F-5AD493A41328}"/>
              </a:ext>
            </a:extLst>
          </p:cNvPr>
          <p:cNvSpPr>
            <a:spLocks noGrp="1"/>
          </p:cNvSpPr>
          <p:nvPr>
            <p:ph type="title"/>
          </p:nvPr>
        </p:nvSpPr>
        <p:spPr/>
        <p:txBody>
          <a:bodyPr/>
          <a:lstStyle/>
          <a:p>
            <a:r>
              <a:rPr lang="en-CH" dirty="0"/>
              <a:t>Exercise </a:t>
            </a:r>
            <a:r>
              <a:rPr lang="en-GB" dirty="0"/>
              <a:t>2</a:t>
            </a:r>
            <a:r>
              <a:rPr lang="en-CH" dirty="0"/>
              <a:t> – Solution</a:t>
            </a:r>
          </a:p>
        </p:txBody>
      </p:sp>
      <p:sp>
        <p:nvSpPr>
          <p:cNvPr id="8" name="Rectangle 7">
            <a:extLst>
              <a:ext uri="{FF2B5EF4-FFF2-40B4-BE49-F238E27FC236}">
                <a16:creationId xmlns:a16="http://schemas.microsoft.com/office/drawing/2014/main" id="{B8D09483-6CF5-2AC3-16D0-5D08E6E451BE}"/>
              </a:ext>
            </a:extLst>
          </p:cNvPr>
          <p:cNvSpPr/>
          <p:nvPr/>
        </p:nvSpPr>
        <p:spPr>
          <a:xfrm>
            <a:off x="11443762" y="2181367"/>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9" name="Rectangle 8">
            <a:extLst>
              <a:ext uri="{FF2B5EF4-FFF2-40B4-BE49-F238E27FC236}">
                <a16:creationId xmlns:a16="http://schemas.microsoft.com/office/drawing/2014/main" id="{B269E463-85BB-833A-084B-4C4DD21E8840}"/>
              </a:ext>
            </a:extLst>
          </p:cNvPr>
          <p:cNvSpPr/>
          <p:nvPr/>
        </p:nvSpPr>
        <p:spPr>
          <a:xfrm>
            <a:off x="7010400" y="4341883"/>
            <a:ext cx="462845"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10" name="Rectangle 9">
            <a:extLst>
              <a:ext uri="{FF2B5EF4-FFF2-40B4-BE49-F238E27FC236}">
                <a16:creationId xmlns:a16="http://schemas.microsoft.com/office/drawing/2014/main" id="{1F084695-806B-F17B-6710-B6AD918A2CC1}"/>
              </a:ext>
            </a:extLst>
          </p:cNvPr>
          <p:cNvSpPr/>
          <p:nvPr/>
        </p:nvSpPr>
        <p:spPr>
          <a:xfrm>
            <a:off x="11443762" y="4230299"/>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16" name="Rectangle 3">
            <a:extLst>
              <a:ext uri="{FF2B5EF4-FFF2-40B4-BE49-F238E27FC236}">
                <a16:creationId xmlns:a16="http://schemas.microsoft.com/office/drawing/2014/main" id="{CC288923-72FD-1EEF-3AC7-B7D6BA4861E9}"/>
              </a:ext>
            </a:extLst>
          </p:cNvPr>
          <p:cNvSpPr>
            <a:spLocks noChangeArrowheads="1"/>
          </p:cNvSpPr>
          <p:nvPr/>
        </p:nvSpPr>
        <p:spPr bwMode="auto">
          <a:xfrm>
            <a:off x="1" y="58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CH" sz="2400"/>
          </a:p>
        </p:txBody>
      </p:sp>
      <p:sp>
        <p:nvSpPr>
          <p:cNvPr id="17" name="Rectangle 4">
            <a:extLst>
              <a:ext uri="{FF2B5EF4-FFF2-40B4-BE49-F238E27FC236}">
                <a16:creationId xmlns:a16="http://schemas.microsoft.com/office/drawing/2014/main" id="{73A0766C-0F88-F914-7078-52C068B4BFBA}"/>
              </a:ext>
            </a:extLst>
          </p:cNvPr>
          <p:cNvSpPr>
            <a:spLocks noChangeArrowheads="1"/>
          </p:cNvSpPr>
          <p:nvPr/>
        </p:nvSpPr>
        <p:spPr bwMode="auto">
          <a:xfrm>
            <a:off x="0" y="2761734"/>
            <a:ext cx="303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CH" sz="1600">
                <a:latin typeface="Arial" panose="020B0604020202020204" pitchFamily="34" charset="0"/>
                <a:ea typeface="Times New Roman" panose="02020603050405020304" pitchFamily="18" charset="0"/>
              </a:rPr>
              <a:t> </a:t>
            </a:r>
            <a:endParaRPr lang="en-US" altLang="en-CH" sz="2400">
              <a:latin typeface="Arial" panose="020B0604020202020204" pitchFamily="34" charset="0"/>
            </a:endParaRPr>
          </a:p>
        </p:txBody>
      </p:sp>
      <p:pic>
        <p:nvPicPr>
          <p:cNvPr id="2" name="Content Placeholder 3">
            <a:extLst>
              <a:ext uri="{FF2B5EF4-FFF2-40B4-BE49-F238E27FC236}">
                <a16:creationId xmlns:a16="http://schemas.microsoft.com/office/drawing/2014/main" id="{0B4FDBE2-94E0-3983-131D-270CBF795BB4}"/>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t="10112"/>
          <a:stretch>
            <a:fillRect/>
          </a:stretch>
        </p:blipFill>
        <p:spPr bwMode="auto">
          <a:xfrm>
            <a:off x="214927" y="1752816"/>
            <a:ext cx="5291556" cy="356212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 4">
            <a:extLst>
              <a:ext uri="{FF2B5EF4-FFF2-40B4-BE49-F238E27FC236}">
                <a16:creationId xmlns:a16="http://schemas.microsoft.com/office/drawing/2014/main" id="{2B1B6B40-ACB9-2C47-37E9-E6E8B7DAA069}"/>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0161" y="1686327"/>
            <a:ext cx="6267983" cy="369509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242327C9-0E59-AD54-D1D8-4015F9AC469F}"/>
              </a:ext>
            </a:extLst>
          </p:cNvPr>
          <p:cNvSpPr txBox="1">
            <a:spLocks/>
          </p:cNvSpPr>
          <p:nvPr/>
        </p:nvSpPr>
        <p:spPr>
          <a:xfrm>
            <a:off x="902432" y="5404213"/>
            <a:ext cx="4827808" cy="1453788"/>
          </a:xfrm>
          <a:prstGeom prst="rect">
            <a:avLst/>
          </a:prstGeom>
        </p:spPr>
        <p:txBody>
          <a:bodyPr vert="horz" lIns="240000" tIns="60960" rIns="121920" bIns="6096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en-CH" sz="1867" dirty="0"/>
              <a:t>Incoming shortwave solar radiation</a:t>
            </a:r>
          </a:p>
          <a:p>
            <a:pPr>
              <a:buFont typeface="Arial" panose="020B0604020202020204" pitchFamily="34" charset="0"/>
              <a:buChar char="•"/>
            </a:pPr>
            <a:r>
              <a:rPr lang="en-GB" sz="1867" dirty="0"/>
              <a:t>Y</a:t>
            </a:r>
            <a:r>
              <a:rPr lang="en-CH" sz="1867" dirty="0"/>
              <a:t>ellow: top of the atmosphere</a:t>
            </a:r>
          </a:p>
          <a:p>
            <a:pPr>
              <a:buFont typeface="Arial" panose="020B0604020202020204" pitchFamily="34" charset="0"/>
              <a:buChar char="•"/>
            </a:pPr>
            <a:r>
              <a:rPr lang="en-CH" sz="1867" dirty="0"/>
              <a:t>Red: at the surface</a:t>
            </a:r>
            <a:endParaRPr lang="en-CH" sz="2400" dirty="0"/>
          </a:p>
        </p:txBody>
      </p:sp>
      <p:sp>
        <p:nvSpPr>
          <p:cNvPr id="7" name="Content Placeholder 3">
            <a:extLst>
              <a:ext uri="{FF2B5EF4-FFF2-40B4-BE49-F238E27FC236}">
                <a16:creationId xmlns:a16="http://schemas.microsoft.com/office/drawing/2014/main" id="{BE4A2B90-6E72-49D5-0268-062B53832402}"/>
              </a:ext>
            </a:extLst>
          </p:cNvPr>
          <p:cNvSpPr txBox="1">
            <a:spLocks/>
          </p:cNvSpPr>
          <p:nvPr/>
        </p:nvSpPr>
        <p:spPr>
          <a:xfrm>
            <a:off x="6620480" y="5400781"/>
            <a:ext cx="4827808" cy="1453788"/>
          </a:xfrm>
          <a:prstGeom prst="rect">
            <a:avLst/>
          </a:prstGeom>
        </p:spPr>
        <p:txBody>
          <a:bodyPr vert="horz" lIns="240000" tIns="60960" rIns="121920" bIns="6096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panose="020B0604020202020204" pitchFamily="34" charset="0"/>
              <a:buChar char="•"/>
            </a:pPr>
            <a:r>
              <a:rPr lang="en-CH" sz="1867" dirty="0"/>
              <a:t>Outgoing longwave terrestrial radiation</a:t>
            </a:r>
          </a:p>
          <a:p>
            <a:pPr>
              <a:buFont typeface="Arial" panose="020B0604020202020204" pitchFamily="34" charset="0"/>
              <a:buChar char="•"/>
            </a:pPr>
            <a:r>
              <a:rPr lang="en-US" sz="1867" dirty="0"/>
              <a:t>Top of the atmosphere</a:t>
            </a:r>
            <a:endParaRPr lang="en-CH" sz="2400" dirty="0"/>
          </a:p>
        </p:txBody>
      </p:sp>
      <p:sp>
        <p:nvSpPr>
          <p:cNvPr id="11" name="TextBox 10">
            <a:extLst>
              <a:ext uri="{FF2B5EF4-FFF2-40B4-BE49-F238E27FC236}">
                <a16:creationId xmlns:a16="http://schemas.microsoft.com/office/drawing/2014/main" id="{560FD973-1FB1-F010-C392-04E0934F7A72}"/>
              </a:ext>
            </a:extLst>
          </p:cNvPr>
          <p:cNvSpPr txBox="1"/>
          <p:nvPr/>
        </p:nvSpPr>
        <p:spPr>
          <a:xfrm>
            <a:off x="8868803" y="1994638"/>
            <a:ext cx="3060388" cy="461665"/>
          </a:xfrm>
          <a:prstGeom prst="rect">
            <a:avLst/>
          </a:prstGeom>
          <a:noFill/>
        </p:spPr>
        <p:txBody>
          <a:bodyPr wrap="square" rtlCol="0">
            <a:spAutoFit/>
          </a:bodyPr>
          <a:lstStyle/>
          <a:p>
            <a:r>
              <a:rPr lang="en-GB" sz="2400" b="1" dirty="0">
                <a:solidFill>
                  <a:srgbClr val="92D050"/>
                </a:solidFill>
              </a:rPr>
              <a:t>A</a:t>
            </a:r>
            <a:r>
              <a:rPr lang="en-CH" sz="2400" b="1" dirty="0">
                <a:solidFill>
                  <a:srgbClr val="92D050"/>
                </a:solidFill>
              </a:rPr>
              <a:t>bsorption by GHG</a:t>
            </a:r>
          </a:p>
        </p:txBody>
      </p:sp>
      <p:cxnSp>
        <p:nvCxnSpPr>
          <p:cNvPr id="14" name="Straight Arrow Connector 13">
            <a:extLst>
              <a:ext uri="{FF2B5EF4-FFF2-40B4-BE49-F238E27FC236}">
                <a16:creationId xmlns:a16="http://schemas.microsoft.com/office/drawing/2014/main" id="{9486A6F2-639B-2416-70B4-B22C3572DAB1}"/>
              </a:ext>
            </a:extLst>
          </p:cNvPr>
          <p:cNvCxnSpPr/>
          <p:nvPr/>
        </p:nvCxnSpPr>
        <p:spPr>
          <a:xfrm flipH="1">
            <a:off x="9070288" y="2404536"/>
            <a:ext cx="719888" cy="716617"/>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4135BB5-F504-380C-3B6A-C5BDE4E18EDE}"/>
              </a:ext>
            </a:extLst>
          </p:cNvPr>
          <p:cNvCxnSpPr>
            <a:cxnSpLocks/>
          </p:cNvCxnSpPr>
          <p:nvPr/>
        </p:nvCxnSpPr>
        <p:spPr>
          <a:xfrm flipH="1">
            <a:off x="8115178" y="2404533"/>
            <a:ext cx="1674997" cy="417011"/>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Content Placeholder 3">
                <a:extLst>
                  <a:ext uri="{FF2B5EF4-FFF2-40B4-BE49-F238E27FC236}">
                    <a16:creationId xmlns:a16="http://schemas.microsoft.com/office/drawing/2014/main" id="{E17731E6-20A6-8CC4-7AE2-5D01D525F80E}"/>
                  </a:ext>
                </a:extLst>
              </p:cNvPr>
              <p:cNvSpPr>
                <a:spLocks noGrp="1"/>
              </p:cNvSpPr>
              <p:nvPr>
                <p:ph idx="1"/>
              </p:nvPr>
            </p:nvSpPr>
            <p:spPr>
              <a:xfrm>
                <a:off x="214929" y="983129"/>
                <a:ext cx="11977071" cy="4515696"/>
              </a:xfrm>
            </p:spPr>
            <p:txBody>
              <a:bodyPr>
                <a:normAutofit/>
              </a:bodyPr>
              <a:lstStyle/>
              <a:p>
                <a:pPr marL="0" indent="0">
                  <a:buNone/>
                </a:pPr>
                <a:r>
                  <a:rPr lang="en-CH" sz="1867" dirty="0"/>
                  <a:t>The Earth has a surface temperature of </a:t>
                </a:r>
                <a14:m>
                  <m:oMath xmlns:m="http://schemas.openxmlformats.org/officeDocument/2006/math">
                    <m:sSub>
                      <m:sSubPr>
                        <m:ctrlPr>
                          <a:rPr lang="en-CH" sz="1867" i="1">
                            <a:latin typeface="Cambria Math" panose="02040503050406030204" pitchFamily="18" charset="0"/>
                          </a:rPr>
                        </m:ctrlPr>
                      </m:sSubPr>
                      <m:e>
                        <m:r>
                          <a:rPr lang="en-US" sz="1867" i="1">
                            <a:latin typeface="Cambria Math" panose="02040503050406030204" pitchFamily="18" charset="0"/>
                          </a:rPr>
                          <m:t>𝑇</m:t>
                        </m:r>
                      </m:e>
                      <m:sub>
                        <m:r>
                          <a:rPr lang="en-US" sz="1867" i="1">
                            <a:latin typeface="Cambria Math" panose="02040503050406030204" pitchFamily="18" charset="0"/>
                          </a:rPr>
                          <m:t>𝐸</m:t>
                        </m:r>
                      </m:sub>
                    </m:sSub>
                    <m:r>
                      <a:rPr lang="en-US" sz="1867" i="1">
                        <a:latin typeface="Cambria Math" panose="02040503050406030204" pitchFamily="18" charset="0"/>
                      </a:rPr>
                      <m:t>=288 </m:t>
                    </m:r>
                    <m:r>
                      <a:rPr lang="en-US" sz="1867" i="1">
                        <a:latin typeface="Cambria Math" panose="02040503050406030204" pitchFamily="18" charset="0"/>
                      </a:rPr>
                      <m:t>𝐾</m:t>
                    </m:r>
                  </m:oMath>
                </a14:m>
                <a:r>
                  <a:rPr lang="en-CH" sz="1867" dirty="0"/>
                  <a:t> while the Sun’s temperature is </a:t>
                </a:r>
                <a14:m>
                  <m:oMath xmlns:m="http://schemas.openxmlformats.org/officeDocument/2006/math">
                    <m:sSub>
                      <m:sSubPr>
                        <m:ctrlPr>
                          <a:rPr lang="en-CH" sz="1867" i="1">
                            <a:latin typeface="Cambria Math" panose="02040503050406030204" pitchFamily="18" charset="0"/>
                          </a:rPr>
                        </m:ctrlPr>
                      </m:sSubPr>
                      <m:e>
                        <m:r>
                          <a:rPr lang="en-US" sz="1867" i="1">
                            <a:latin typeface="Cambria Math" panose="02040503050406030204" pitchFamily="18" charset="0"/>
                          </a:rPr>
                          <m:t>𝑇</m:t>
                        </m:r>
                      </m:e>
                      <m:sub>
                        <m:r>
                          <a:rPr lang="en-US" sz="1867" i="1">
                            <a:latin typeface="Cambria Math" panose="02040503050406030204" pitchFamily="18" charset="0"/>
                          </a:rPr>
                          <m:t>𝑆</m:t>
                        </m:r>
                      </m:sub>
                    </m:sSub>
                    <m:r>
                      <a:rPr lang="en-US" sz="1867" i="1">
                        <a:latin typeface="Cambria Math" panose="02040503050406030204" pitchFamily="18" charset="0"/>
                      </a:rPr>
                      <m:t>=5800 </m:t>
                    </m:r>
                    <m:r>
                      <a:rPr lang="en-US" sz="1867" i="1">
                        <a:latin typeface="Cambria Math" panose="02040503050406030204" pitchFamily="18" charset="0"/>
                      </a:rPr>
                      <m:t>𝐾</m:t>
                    </m:r>
                  </m:oMath>
                </a14:m>
                <a:r>
                  <a:rPr lang="en-CH" sz="1867" dirty="0"/>
                  <a:t>. </a:t>
                </a:r>
                <a:r>
                  <a:rPr lang="en-GB" sz="1867" dirty="0"/>
                  <a:t>Calculate the wavelength at which the radiation spectra</a:t>
                </a:r>
                <a:r>
                  <a:rPr lang="en-CH" sz="1867" dirty="0"/>
                  <a:t> of the Earth and the Sun peak</a:t>
                </a:r>
                <a:r>
                  <a:rPr lang="en-GB" sz="1867" dirty="0"/>
                  <a:t>, assuming they are ideal blackbodies</a:t>
                </a:r>
                <a:r>
                  <a:rPr lang="en-CH" sz="1867" dirty="0"/>
                  <a:t>? Which of the two would you describe as longwave radiation, and which one as shortwave?</a:t>
                </a:r>
              </a:p>
              <a:p>
                <a:pPr marL="0" indent="0">
                  <a:buNone/>
                </a:pPr>
                <a:endParaRPr lang="en-CH" sz="1867" dirty="0"/>
              </a:p>
              <a:p>
                <a:pPr marL="0" indent="0">
                  <a:buNone/>
                </a:pPr>
                <a:r>
                  <a:rPr lang="en-CH" sz="1867" dirty="0"/>
                  <a:t>Wien’s law: </a:t>
                </a:r>
              </a:p>
              <a:p>
                <a:pPr marL="0" indent="0">
                  <a:buNone/>
                </a:pPr>
                <a:endParaRPr lang="en-CH" sz="1867" dirty="0"/>
              </a:p>
              <a:p>
                <a:pPr marL="0" indent="0">
                  <a:buNone/>
                </a:pPr>
                <a:r>
                  <a:rPr lang="en-CH" sz="1867" dirty="0"/>
                  <a:t>For the Sun: </a:t>
                </a:r>
                <a14:m>
                  <m:oMath xmlns:m="http://schemas.openxmlformats.org/officeDocument/2006/math">
                    <m:sSub>
                      <m:sSubPr>
                        <m:ctrlPr>
                          <a:rPr lang="fr-CH" sz="1867" i="1">
                            <a:latin typeface="Cambria Math" panose="02040503050406030204" pitchFamily="18" charset="0"/>
                          </a:rPr>
                        </m:ctrlPr>
                      </m:sSubPr>
                      <m:e>
                        <m:r>
                          <a:rPr lang="fr-CH" sz="1867" i="1">
                            <a:latin typeface="Cambria Math" panose="02040503050406030204" pitchFamily="18" charset="0"/>
                            <a:ea typeface="Cambria Math" panose="02040503050406030204" pitchFamily="18" charset="0"/>
                          </a:rPr>
                          <m:t>𝜆</m:t>
                        </m:r>
                      </m:e>
                      <m:sub>
                        <m:r>
                          <a:rPr lang="de-CH" sz="1867" i="1">
                            <a:latin typeface="Cambria Math" panose="02040503050406030204" pitchFamily="18" charset="0"/>
                          </a:rPr>
                          <m:t>𝑚𝑎𝑥</m:t>
                        </m:r>
                      </m:sub>
                    </m:sSub>
                  </m:oMath>
                </a14:m>
                <a:r>
                  <a:rPr lang="en-CH" sz="1867" dirty="0"/>
                  <a:t> = 0.5 </a:t>
                </a:r>
                <a14:m>
                  <m:oMath xmlns:m="http://schemas.openxmlformats.org/officeDocument/2006/math">
                    <m:r>
                      <a:rPr lang="en-CH" sz="1867" i="1">
                        <a:latin typeface="Cambria Math" panose="02040503050406030204" pitchFamily="18" charset="0"/>
                        <a:ea typeface="Cambria Math" panose="02040503050406030204" pitchFamily="18" charset="0"/>
                      </a:rPr>
                      <m:t>𝜇</m:t>
                    </m:r>
                  </m:oMath>
                </a14:m>
                <a:r>
                  <a:rPr lang="en-CH" sz="1867" dirty="0"/>
                  <a:t>m (shortwave)</a:t>
                </a:r>
              </a:p>
              <a:p>
                <a:pPr marL="0" indent="0">
                  <a:buNone/>
                </a:pPr>
                <a:endParaRPr lang="en-CH" sz="1867" dirty="0"/>
              </a:p>
              <a:p>
                <a:pPr marL="0" indent="0">
                  <a:buNone/>
                </a:pPr>
                <a:r>
                  <a:rPr lang="en-CH" sz="1867" dirty="0"/>
                  <a:t>For the Earth: </a:t>
                </a:r>
                <a14:m>
                  <m:oMath xmlns:m="http://schemas.openxmlformats.org/officeDocument/2006/math">
                    <m:sSub>
                      <m:sSubPr>
                        <m:ctrlPr>
                          <a:rPr lang="fr-CH" sz="1867" i="1">
                            <a:latin typeface="Cambria Math" panose="02040503050406030204" pitchFamily="18" charset="0"/>
                          </a:rPr>
                        </m:ctrlPr>
                      </m:sSubPr>
                      <m:e>
                        <m:r>
                          <a:rPr lang="fr-CH" sz="1867" i="1">
                            <a:latin typeface="Cambria Math" panose="02040503050406030204" pitchFamily="18" charset="0"/>
                            <a:ea typeface="Cambria Math" panose="02040503050406030204" pitchFamily="18" charset="0"/>
                          </a:rPr>
                          <m:t>𝜆</m:t>
                        </m:r>
                      </m:e>
                      <m:sub>
                        <m:r>
                          <a:rPr lang="de-CH" sz="1867" i="1">
                            <a:latin typeface="Cambria Math" panose="02040503050406030204" pitchFamily="18" charset="0"/>
                          </a:rPr>
                          <m:t>𝑚𝑎𝑥</m:t>
                        </m:r>
                      </m:sub>
                    </m:sSub>
                  </m:oMath>
                </a14:m>
                <a:r>
                  <a:rPr lang="en-CH" sz="1867" dirty="0"/>
                  <a:t> = 10 </a:t>
                </a:r>
                <a14:m>
                  <m:oMath xmlns:m="http://schemas.openxmlformats.org/officeDocument/2006/math">
                    <m:r>
                      <a:rPr lang="en-CH" sz="1867" i="1">
                        <a:latin typeface="Cambria Math" panose="02040503050406030204" pitchFamily="18" charset="0"/>
                        <a:ea typeface="Cambria Math" panose="02040503050406030204" pitchFamily="18" charset="0"/>
                      </a:rPr>
                      <m:t>𝜇</m:t>
                    </m:r>
                  </m:oMath>
                </a14:m>
                <a:r>
                  <a:rPr lang="en-CH" sz="1867" dirty="0"/>
                  <a:t>m (longwave)</a:t>
                </a:r>
              </a:p>
              <a:p>
                <a:pPr marL="0" indent="0">
                  <a:buNone/>
                </a:pPr>
                <a:endParaRPr lang="en-CH" sz="1867" dirty="0"/>
              </a:p>
              <a:p>
                <a:endParaRPr lang="en-CH" dirty="0"/>
              </a:p>
            </p:txBody>
          </p:sp>
        </mc:Choice>
        <mc:Fallback xmlns="">
          <p:sp>
            <p:nvSpPr>
              <p:cNvPr id="19" name="Content Placeholder 3">
                <a:extLst>
                  <a:ext uri="{FF2B5EF4-FFF2-40B4-BE49-F238E27FC236}">
                    <a16:creationId xmlns:a16="http://schemas.microsoft.com/office/drawing/2014/main" id="{E17731E6-20A6-8CC4-7AE2-5D01D525F80E}"/>
                  </a:ext>
                </a:extLst>
              </p:cNvPr>
              <p:cNvSpPr>
                <a:spLocks noGrp="1" noRot="1" noChangeAspect="1" noMove="1" noResize="1" noEditPoints="1" noAdjustHandles="1" noChangeArrowheads="1" noChangeShapeType="1" noTextEdit="1"/>
              </p:cNvSpPr>
              <p:nvPr>
                <p:ph idx="1"/>
              </p:nvPr>
            </p:nvSpPr>
            <p:spPr>
              <a:xfrm>
                <a:off x="214929" y="983129"/>
                <a:ext cx="11977071" cy="4515696"/>
              </a:xfrm>
              <a:blipFill>
                <a:blip r:embed="rId2"/>
                <a:stretch>
                  <a:fillRect t="-1215" r="-356"/>
                </a:stretch>
              </a:blipFill>
            </p:spPr>
            <p:txBody>
              <a:bodyPr/>
              <a:lstStyle/>
              <a:p>
                <a:r>
                  <a:rPr lang="LID4096">
                    <a:noFill/>
                  </a:rPr>
                  <a:t> </a:t>
                </a:r>
              </a:p>
            </p:txBody>
          </p:sp>
        </mc:Fallback>
      </mc:AlternateContent>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16</a:t>
            </a:fld>
            <a:endParaRPr lang="fr-FR" dirty="0"/>
          </a:p>
        </p:txBody>
      </p:sp>
      <p:sp>
        <p:nvSpPr>
          <p:cNvPr id="12" name="Rectangle 11">
            <a:extLst>
              <a:ext uri="{FF2B5EF4-FFF2-40B4-BE49-F238E27FC236}">
                <a16:creationId xmlns:a16="http://schemas.microsoft.com/office/drawing/2014/main" id="{0325D118-E710-9A4F-A2D3-67E70518ABC5}"/>
              </a:ext>
            </a:extLst>
          </p:cNvPr>
          <p:cNvSpPr/>
          <p:nvPr/>
        </p:nvSpPr>
        <p:spPr>
          <a:xfrm>
            <a:off x="409185" y="6371572"/>
            <a:ext cx="392481" cy="308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5" name="Title 4">
            <a:extLst>
              <a:ext uri="{FF2B5EF4-FFF2-40B4-BE49-F238E27FC236}">
                <a16:creationId xmlns:a16="http://schemas.microsoft.com/office/drawing/2014/main" id="{07E4C75D-CA8B-21C1-412F-5AD493A41328}"/>
              </a:ext>
            </a:extLst>
          </p:cNvPr>
          <p:cNvSpPr>
            <a:spLocks noGrp="1"/>
          </p:cNvSpPr>
          <p:nvPr>
            <p:ph type="title"/>
          </p:nvPr>
        </p:nvSpPr>
        <p:spPr>
          <a:xfrm>
            <a:off x="1206501" y="174711"/>
            <a:ext cx="4889500" cy="616122"/>
          </a:xfrm>
        </p:spPr>
        <p:txBody>
          <a:bodyPr>
            <a:normAutofit fontScale="90000"/>
          </a:bodyPr>
          <a:lstStyle/>
          <a:p>
            <a:r>
              <a:rPr lang="en-CH" dirty="0"/>
              <a:t>Exercise </a:t>
            </a:r>
            <a:r>
              <a:rPr lang="en-GB" dirty="0"/>
              <a:t>2</a:t>
            </a:r>
            <a:r>
              <a:rPr lang="en-CH" dirty="0"/>
              <a:t> – Solution</a:t>
            </a:r>
          </a:p>
        </p:txBody>
      </p:sp>
      <p:sp>
        <p:nvSpPr>
          <p:cNvPr id="8" name="Rectangle 7">
            <a:extLst>
              <a:ext uri="{FF2B5EF4-FFF2-40B4-BE49-F238E27FC236}">
                <a16:creationId xmlns:a16="http://schemas.microsoft.com/office/drawing/2014/main" id="{B8D09483-6CF5-2AC3-16D0-5D08E6E451BE}"/>
              </a:ext>
            </a:extLst>
          </p:cNvPr>
          <p:cNvSpPr/>
          <p:nvPr/>
        </p:nvSpPr>
        <p:spPr>
          <a:xfrm>
            <a:off x="11443762" y="2181367"/>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9" name="Rectangle 8">
            <a:extLst>
              <a:ext uri="{FF2B5EF4-FFF2-40B4-BE49-F238E27FC236}">
                <a16:creationId xmlns:a16="http://schemas.microsoft.com/office/drawing/2014/main" id="{B269E463-85BB-833A-084B-4C4DD21E8840}"/>
              </a:ext>
            </a:extLst>
          </p:cNvPr>
          <p:cNvSpPr/>
          <p:nvPr/>
        </p:nvSpPr>
        <p:spPr>
          <a:xfrm>
            <a:off x="7010400" y="4341883"/>
            <a:ext cx="462845"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10" name="Rectangle 9">
            <a:extLst>
              <a:ext uri="{FF2B5EF4-FFF2-40B4-BE49-F238E27FC236}">
                <a16:creationId xmlns:a16="http://schemas.microsoft.com/office/drawing/2014/main" id="{1F084695-806B-F17B-6710-B6AD918A2CC1}"/>
              </a:ext>
            </a:extLst>
          </p:cNvPr>
          <p:cNvSpPr/>
          <p:nvPr/>
        </p:nvSpPr>
        <p:spPr>
          <a:xfrm>
            <a:off x="11443762" y="4230299"/>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16" name="Rectangle 3">
            <a:extLst>
              <a:ext uri="{FF2B5EF4-FFF2-40B4-BE49-F238E27FC236}">
                <a16:creationId xmlns:a16="http://schemas.microsoft.com/office/drawing/2014/main" id="{CC288923-72FD-1EEF-3AC7-B7D6BA4861E9}"/>
              </a:ext>
            </a:extLst>
          </p:cNvPr>
          <p:cNvSpPr>
            <a:spLocks noChangeArrowheads="1"/>
          </p:cNvSpPr>
          <p:nvPr/>
        </p:nvSpPr>
        <p:spPr bwMode="auto">
          <a:xfrm>
            <a:off x="1" y="58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CH" sz="2400"/>
          </a:p>
        </p:txBody>
      </p:sp>
      <p:sp>
        <p:nvSpPr>
          <p:cNvPr id="17" name="Rectangle 4">
            <a:extLst>
              <a:ext uri="{FF2B5EF4-FFF2-40B4-BE49-F238E27FC236}">
                <a16:creationId xmlns:a16="http://schemas.microsoft.com/office/drawing/2014/main" id="{73A0766C-0F88-F914-7078-52C068B4BFBA}"/>
              </a:ext>
            </a:extLst>
          </p:cNvPr>
          <p:cNvSpPr>
            <a:spLocks noChangeArrowheads="1"/>
          </p:cNvSpPr>
          <p:nvPr/>
        </p:nvSpPr>
        <p:spPr bwMode="auto">
          <a:xfrm>
            <a:off x="0" y="2761734"/>
            <a:ext cx="303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CH" sz="1600">
                <a:latin typeface="Arial" panose="020B0604020202020204" pitchFamily="34" charset="0"/>
                <a:ea typeface="Times New Roman" panose="02020603050405020304" pitchFamily="18" charset="0"/>
              </a:rPr>
              <a:t> </a:t>
            </a:r>
            <a:endParaRPr lang="en-US" altLang="en-CH" sz="2400">
              <a:latin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14D3C2A-1B05-E4B3-BB90-EE4C8C4D451F}"/>
                  </a:ext>
                </a:extLst>
              </p:cNvPr>
              <p:cNvSpPr txBox="1"/>
              <p:nvPr/>
            </p:nvSpPr>
            <p:spPr>
              <a:xfrm>
                <a:off x="1845049" y="2058800"/>
                <a:ext cx="2646558" cy="6914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CH" sz="2400" i="1">
                              <a:latin typeface="Cambria Math" panose="02040503050406030204" pitchFamily="18" charset="0"/>
                            </a:rPr>
                          </m:ctrlPr>
                        </m:sSubPr>
                        <m:e>
                          <m:r>
                            <a:rPr lang="fr-CH" sz="2400" i="1">
                              <a:latin typeface="Cambria Math" panose="02040503050406030204" pitchFamily="18" charset="0"/>
                              <a:ea typeface="Cambria Math" panose="02040503050406030204" pitchFamily="18" charset="0"/>
                            </a:rPr>
                            <m:t>𝜆</m:t>
                          </m:r>
                        </m:e>
                        <m:sub>
                          <m:r>
                            <a:rPr lang="de-CH" sz="2400" i="1">
                              <a:latin typeface="Cambria Math" panose="02040503050406030204" pitchFamily="18" charset="0"/>
                            </a:rPr>
                            <m:t>𝑚𝑎𝑥</m:t>
                          </m:r>
                        </m:sub>
                      </m:sSub>
                      <m:r>
                        <a:rPr lang="de-CH" sz="2400" i="1">
                          <a:latin typeface="Cambria Math" panose="02040503050406030204" pitchFamily="18" charset="0"/>
                        </a:rPr>
                        <m:t> </m:t>
                      </m:r>
                      <m:d>
                        <m:dPr>
                          <m:ctrlPr>
                            <a:rPr lang="de-CH" sz="2400" i="1">
                              <a:latin typeface="Cambria Math" panose="02040503050406030204" pitchFamily="18" charset="0"/>
                            </a:rPr>
                          </m:ctrlPr>
                        </m:dPr>
                        <m:e>
                          <m:r>
                            <a:rPr lang="de-CH" sz="2400" i="1">
                              <a:latin typeface="Cambria Math" panose="02040503050406030204" pitchFamily="18" charset="0"/>
                            </a:rPr>
                            <m:t>µ</m:t>
                          </m:r>
                          <m:r>
                            <a:rPr lang="de-CH" sz="2400" i="1">
                              <a:latin typeface="Cambria Math" panose="02040503050406030204" pitchFamily="18" charset="0"/>
                            </a:rPr>
                            <m:t>𝑚</m:t>
                          </m:r>
                        </m:e>
                      </m:d>
                      <m:r>
                        <a:rPr lang="de-CH" sz="2400" i="1">
                          <a:latin typeface="Cambria Math" panose="02040503050406030204" pitchFamily="18" charset="0"/>
                        </a:rPr>
                        <m:t>= </m:t>
                      </m:r>
                      <m:f>
                        <m:fPr>
                          <m:ctrlPr>
                            <a:rPr lang="de-CH" sz="2400" i="1">
                              <a:latin typeface="Cambria Math" panose="02040503050406030204" pitchFamily="18" charset="0"/>
                            </a:rPr>
                          </m:ctrlPr>
                        </m:fPr>
                        <m:num>
                          <m:r>
                            <a:rPr lang="de-CH" sz="2400" i="1">
                              <a:latin typeface="Cambria Math" panose="02040503050406030204" pitchFamily="18" charset="0"/>
                            </a:rPr>
                            <m:t>2897</m:t>
                          </m:r>
                        </m:num>
                        <m:den>
                          <m:r>
                            <a:rPr lang="de-CH" sz="2400" i="1">
                              <a:latin typeface="Cambria Math" panose="02040503050406030204" pitchFamily="18" charset="0"/>
                            </a:rPr>
                            <m:t>𝑇</m:t>
                          </m:r>
                        </m:den>
                      </m:f>
                    </m:oMath>
                  </m:oMathPara>
                </a14:m>
                <a:endParaRPr lang="fr-CH" sz="2400" dirty="0"/>
              </a:p>
            </p:txBody>
          </p:sp>
        </mc:Choice>
        <mc:Fallback xmlns="">
          <p:sp>
            <p:nvSpPr>
              <p:cNvPr id="2" name="TextBox 1">
                <a:extLst>
                  <a:ext uri="{FF2B5EF4-FFF2-40B4-BE49-F238E27FC236}">
                    <a16:creationId xmlns:a16="http://schemas.microsoft.com/office/drawing/2014/main" id="{514D3C2A-1B05-E4B3-BB90-EE4C8C4D451F}"/>
                  </a:ext>
                </a:extLst>
              </p:cNvPr>
              <p:cNvSpPr txBox="1">
                <a:spLocks noRot="1" noChangeAspect="1" noMove="1" noResize="1" noEditPoints="1" noAdjustHandles="1" noChangeArrowheads="1" noChangeShapeType="1" noTextEdit="1"/>
              </p:cNvSpPr>
              <p:nvPr/>
            </p:nvSpPr>
            <p:spPr>
              <a:xfrm>
                <a:off x="1845049" y="2058800"/>
                <a:ext cx="2646558" cy="691471"/>
              </a:xfrm>
              <a:prstGeom prst="rect">
                <a:avLst/>
              </a:prstGeom>
              <a:blipFill>
                <a:blip r:embed="rId3"/>
                <a:stretch>
                  <a:fillRect/>
                </a:stretch>
              </a:blipFill>
            </p:spPr>
            <p:txBody>
              <a:bodyPr/>
              <a:lstStyle/>
              <a:p>
                <a:r>
                  <a:rPr lang="LID4096">
                    <a:noFill/>
                  </a:rPr>
                  <a:t> </a:t>
                </a:r>
              </a:p>
            </p:txBody>
          </p:sp>
        </mc:Fallback>
      </mc:AlternateContent>
      <p:pic>
        <p:nvPicPr>
          <p:cNvPr id="26" name="Picture 25">
            <a:extLst>
              <a:ext uri="{FF2B5EF4-FFF2-40B4-BE49-F238E27FC236}">
                <a16:creationId xmlns:a16="http://schemas.microsoft.com/office/drawing/2014/main" id="{6A3A3B6E-CF13-4DF9-A5A5-2FBF03FE267E}"/>
              </a:ext>
            </a:extLst>
          </p:cNvPr>
          <p:cNvPicPr>
            <a:picLocks noChangeAspect="1"/>
          </p:cNvPicPr>
          <p:nvPr/>
        </p:nvPicPr>
        <p:blipFill>
          <a:blip r:embed="rId4"/>
          <a:stretch>
            <a:fillRect/>
          </a:stretch>
        </p:blipFill>
        <p:spPr>
          <a:xfrm>
            <a:off x="4900116" y="2181367"/>
            <a:ext cx="6950042" cy="3909399"/>
          </a:xfrm>
          <a:prstGeom prst="rect">
            <a:avLst/>
          </a:prstGeom>
        </p:spPr>
      </p:pic>
    </p:spTree>
    <p:extLst>
      <p:ext uri="{BB962C8B-B14F-4D97-AF65-F5344CB8AC3E}">
        <p14:creationId xmlns:p14="http://schemas.microsoft.com/office/powerpoint/2010/main" val="662257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3">
            <a:extLst>
              <a:ext uri="{FF2B5EF4-FFF2-40B4-BE49-F238E27FC236}">
                <a16:creationId xmlns:a16="http://schemas.microsoft.com/office/drawing/2014/main" id="{E17731E6-20A6-8CC4-7AE2-5D01D525F80E}"/>
              </a:ext>
            </a:extLst>
          </p:cNvPr>
          <p:cNvSpPr>
            <a:spLocks noGrp="1"/>
          </p:cNvSpPr>
          <p:nvPr>
            <p:ph idx="1"/>
          </p:nvPr>
        </p:nvSpPr>
        <p:spPr>
          <a:xfrm>
            <a:off x="214929" y="983129"/>
            <a:ext cx="11977071" cy="5874871"/>
          </a:xfrm>
        </p:spPr>
        <p:txBody>
          <a:bodyPr>
            <a:normAutofit/>
          </a:bodyPr>
          <a:lstStyle/>
          <a:p>
            <a:pPr marL="0" indent="0">
              <a:buNone/>
            </a:pPr>
            <a:r>
              <a:rPr lang="en-GB" sz="1867" dirty="0"/>
              <a:t>3</a:t>
            </a:r>
            <a:r>
              <a:rPr lang="en-CH" sz="1867" dirty="0"/>
              <a:t>. Where is the atmospheric window on the right panel? Why is it called a “window”?</a:t>
            </a:r>
          </a:p>
          <a:p>
            <a:endParaRPr lang="en-CH" sz="1867" dirty="0"/>
          </a:p>
          <a:p>
            <a:endParaRPr lang="en-CH" sz="1867" dirty="0"/>
          </a:p>
          <a:p>
            <a:endParaRPr lang="en-CH" sz="1867" dirty="0"/>
          </a:p>
          <a:p>
            <a:endParaRPr lang="en-CH" sz="1867" dirty="0"/>
          </a:p>
          <a:p>
            <a:endParaRPr lang="en-CH" sz="1867" dirty="0"/>
          </a:p>
          <a:p>
            <a:endParaRPr lang="en-CH" sz="1867" dirty="0"/>
          </a:p>
          <a:p>
            <a:endParaRPr lang="en-CH" sz="1867" dirty="0"/>
          </a:p>
          <a:p>
            <a:endParaRPr lang="en-CH" sz="1867" dirty="0"/>
          </a:p>
          <a:p>
            <a:endParaRPr lang="en-CH" sz="1867" dirty="0"/>
          </a:p>
          <a:p>
            <a:endParaRPr lang="en-CH" sz="1867" dirty="0"/>
          </a:p>
          <a:p>
            <a:endParaRPr lang="en-CH" sz="1867" dirty="0"/>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17</a:t>
            </a:fld>
            <a:endParaRPr lang="fr-FR" dirty="0"/>
          </a:p>
        </p:txBody>
      </p:sp>
      <p:sp>
        <p:nvSpPr>
          <p:cNvPr id="12" name="Rectangle 11">
            <a:extLst>
              <a:ext uri="{FF2B5EF4-FFF2-40B4-BE49-F238E27FC236}">
                <a16:creationId xmlns:a16="http://schemas.microsoft.com/office/drawing/2014/main" id="{0325D118-E710-9A4F-A2D3-67E70518ABC5}"/>
              </a:ext>
            </a:extLst>
          </p:cNvPr>
          <p:cNvSpPr/>
          <p:nvPr/>
        </p:nvSpPr>
        <p:spPr>
          <a:xfrm>
            <a:off x="409185" y="6371572"/>
            <a:ext cx="392481" cy="308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5" name="Title 4">
            <a:extLst>
              <a:ext uri="{FF2B5EF4-FFF2-40B4-BE49-F238E27FC236}">
                <a16:creationId xmlns:a16="http://schemas.microsoft.com/office/drawing/2014/main" id="{07E4C75D-CA8B-21C1-412F-5AD493A41328}"/>
              </a:ext>
            </a:extLst>
          </p:cNvPr>
          <p:cNvSpPr>
            <a:spLocks noGrp="1"/>
          </p:cNvSpPr>
          <p:nvPr>
            <p:ph type="title"/>
          </p:nvPr>
        </p:nvSpPr>
        <p:spPr/>
        <p:txBody>
          <a:bodyPr/>
          <a:lstStyle/>
          <a:p>
            <a:r>
              <a:rPr lang="en-CH" dirty="0"/>
              <a:t>Exercise </a:t>
            </a:r>
            <a:r>
              <a:rPr lang="en-GB" dirty="0"/>
              <a:t>2</a:t>
            </a:r>
            <a:r>
              <a:rPr lang="en-CH" dirty="0"/>
              <a:t> – Solution</a:t>
            </a:r>
          </a:p>
        </p:txBody>
      </p:sp>
      <p:sp>
        <p:nvSpPr>
          <p:cNvPr id="8" name="Rectangle 7">
            <a:extLst>
              <a:ext uri="{FF2B5EF4-FFF2-40B4-BE49-F238E27FC236}">
                <a16:creationId xmlns:a16="http://schemas.microsoft.com/office/drawing/2014/main" id="{B8D09483-6CF5-2AC3-16D0-5D08E6E451BE}"/>
              </a:ext>
            </a:extLst>
          </p:cNvPr>
          <p:cNvSpPr/>
          <p:nvPr/>
        </p:nvSpPr>
        <p:spPr>
          <a:xfrm>
            <a:off x="11443762" y="2181367"/>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9" name="Rectangle 8">
            <a:extLst>
              <a:ext uri="{FF2B5EF4-FFF2-40B4-BE49-F238E27FC236}">
                <a16:creationId xmlns:a16="http://schemas.microsoft.com/office/drawing/2014/main" id="{B269E463-85BB-833A-084B-4C4DD21E8840}"/>
              </a:ext>
            </a:extLst>
          </p:cNvPr>
          <p:cNvSpPr/>
          <p:nvPr/>
        </p:nvSpPr>
        <p:spPr>
          <a:xfrm>
            <a:off x="7010400" y="4341883"/>
            <a:ext cx="462845"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10" name="Rectangle 9">
            <a:extLst>
              <a:ext uri="{FF2B5EF4-FFF2-40B4-BE49-F238E27FC236}">
                <a16:creationId xmlns:a16="http://schemas.microsoft.com/office/drawing/2014/main" id="{1F084695-806B-F17B-6710-B6AD918A2CC1}"/>
              </a:ext>
            </a:extLst>
          </p:cNvPr>
          <p:cNvSpPr/>
          <p:nvPr/>
        </p:nvSpPr>
        <p:spPr>
          <a:xfrm>
            <a:off x="11443762" y="4230299"/>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16" name="Rectangle 3">
            <a:extLst>
              <a:ext uri="{FF2B5EF4-FFF2-40B4-BE49-F238E27FC236}">
                <a16:creationId xmlns:a16="http://schemas.microsoft.com/office/drawing/2014/main" id="{CC288923-72FD-1EEF-3AC7-B7D6BA4861E9}"/>
              </a:ext>
            </a:extLst>
          </p:cNvPr>
          <p:cNvSpPr>
            <a:spLocks noChangeArrowheads="1"/>
          </p:cNvSpPr>
          <p:nvPr/>
        </p:nvSpPr>
        <p:spPr bwMode="auto">
          <a:xfrm>
            <a:off x="1" y="58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CH" sz="2400"/>
          </a:p>
        </p:txBody>
      </p:sp>
      <p:sp>
        <p:nvSpPr>
          <p:cNvPr id="17" name="Rectangle 4">
            <a:extLst>
              <a:ext uri="{FF2B5EF4-FFF2-40B4-BE49-F238E27FC236}">
                <a16:creationId xmlns:a16="http://schemas.microsoft.com/office/drawing/2014/main" id="{73A0766C-0F88-F914-7078-52C068B4BFBA}"/>
              </a:ext>
            </a:extLst>
          </p:cNvPr>
          <p:cNvSpPr>
            <a:spLocks noChangeArrowheads="1"/>
          </p:cNvSpPr>
          <p:nvPr/>
        </p:nvSpPr>
        <p:spPr bwMode="auto">
          <a:xfrm>
            <a:off x="0" y="2761734"/>
            <a:ext cx="303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CH" sz="1600">
                <a:latin typeface="Arial" panose="020B0604020202020204" pitchFamily="34" charset="0"/>
                <a:ea typeface="Times New Roman" panose="02020603050405020304" pitchFamily="18" charset="0"/>
              </a:rPr>
              <a:t> </a:t>
            </a:r>
            <a:endParaRPr lang="en-US" altLang="en-CH" sz="2400">
              <a:latin typeface="Arial" panose="020B0604020202020204" pitchFamily="34" charset="0"/>
            </a:endParaRPr>
          </a:p>
        </p:txBody>
      </p:sp>
      <p:pic>
        <p:nvPicPr>
          <p:cNvPr id="2" name="Bild 4">
            <a:extLst>
              <a:ext uri="{FF2B5EF4-FFF2-40B4-BE49-F238E27FC236}">
                <a16:creationId xmlns:a16="http://schemas.microsoft.com/office/drawing/2014/main" id="{30F19FAD-7FAD-A61F-67AD-385F06CED2E1}"/>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58" y="1779756"/>
            <a:ext cx="6267983" cy="36950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17C5F00-6E80-9536-2BDE-812FCFE69274}"/>
              </a:ext>
            </a:extLst>
          </p:cNvPr>
          <p:cNvSpPr txBox="1"/>
          <p:nvPr/>
        </p:nvSpPr>
        <p:spPr>
          <a:xfrm>
            <a:off x="3950012" y="2067987"/>
            <a:ext cx="3060388" cy="369332"/>
          </a:xfrm>
          <a:prstGeom prst="rect">
            <a:avLst/>
          </a:prstGeom>
          <a:noFill/>
        </p:spPr>
        <p:txBody>
          <a:bodyPr wrap="square" rtlCol="0">
            <a:spAutoFit/>
          </a:bodyPr>
          <a:lstStyle/>
          <a:p>
            <a:r>
              <a:rPr lang="en-GB" b="1" dirty="0">
                <a:solidFill>
                  <a:srgbClr val="92D050"/>
                </a:solidFill>
              </a:rPr>
              <a:t>A</a:t>
            </a:r>
            <a:r>
              <a:rPr lang="en-CH" b="1" dirty="0">
                <a:solidFill>
                  <a:srgbClr val="92D050"/>
                </a:solidFill>
              </a:rPr>
              <a:t>bsorption by GHG</a:t>
            </a:r>
          </a:p>
        </p:txBody>
      </p:sp>
      <p:cxnSp>
        <p:nvCxnSpPr>
          <p:cNvPr id="4" name="Straight Arrow Connector 3">
            <a:extLst>
              <a:ext uri="{FF2B5EF4-FFF2-40B4-BE49-F238E27FC236}">
                <a16:creationId xmlns:a16="http://schemas.microsoft.com/office/drawing/2014/main" id="{1E1D912D-0957-EB08-8C81-9FC5A94BDDBB}"/>
              </a:ext>
            </a:extLst>
          </p:cNvPr>
          <p:cNvCxnSpPr/>
          <p:nvPr/>
        </p:nvCxnSpPr>
        <p:spPr>
          <a:xfrm flipH="1">
            <a:off x="4034992" y="2411462"/>
            <a:ext cx="719888" cy="716617"/>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BA766EA-AD8D-9FB5-7F1E-A87B9E51F2FD}"/>
              </a:ext>
            </a:extLst>
          </p:cNvPr>
          <p:cNvCxnSpPr>
            <a:cxnSpLocks/>
          </p:cNvCxnSpPr>
          <p:nvPr/>
        </p:nvCxnSpPr>
        <p:spPr>
          <a:xfrm flipH="1">
            <a:off x="3079882" y="2411460"/>
            <a:ext cx="1674997" cy="417011"/>
          </a:xfrm>
          <a:prstGeom prst="straightConnector1">
            <a:avLst/>
          </a:prstGeom>
          <a:ln w="127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1F7DA0-9E6F-7432-7BBF-D0A4A104927A}"/>
              </a:ext>
            </a:extLst>
          </p:cNvPr>
          <p:cNvSpPr/>
          <p:nvPr/>
        </p:nvSpPr>
        <p:spPr>
          <a:xfrm>
            <a:off x="3291841" y="1605047"/>
            <a:ext cx="670448" cy="3893779"/>
          </a:xfrm>
          <a:prstGeom prst="rect">
            <a:avLst/>
          </a:prstGeom>
          <a:solidFill>
            <a:schemeClr val="accent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13" name="TextBox 12">
            <a:extLst>
              <a:ext uri="{FF2B5EF4-FFF2-40B4-BE49-F238E27FC236}">
                <a16:creationId xmlns:a16="http://schemas.microsoft.com/office/drawing/2014/main" id="{FD45DFF8-DA65-C3D9-4420-811A17DF20C8}"/>
              </a:ext>
            </a:extLst>
          </p:cNvPr>
          <p:cNvSpPr txBox="1"/>
          <p:nvPr/>
        </p:nvSpPr>
        <p:spPr>
          <a:xfrm>
            <a:off x="3873289" y="1389017"/>
            <a:ext cx="3060388" cy="369332"/>
          </a:xfrm>
          <a:prstGeom prst="rect">
            <a:avLst/>
          </a:prstGeom>
          <a:noFill/>
        </p:spPr>
        <p:txBody>
          <a:bodyPr wrap="square" rtlCol="0">
            <a:spAutoFit/>
          </a:bodyPr>
          <a:lstStyle/>
          <a:p>
            <a:r>
              <a:rPr lang="en-GB" b="1" dirty="0">
                <a:solidFill>
                  <a:schemeClr val="accent1"/>
                </a:solidFill>
              </a:rPr>
              <a:t>Atmospheric window</a:t>
            </a:r>
            <a:endParaRPr lang="en-CH" b="1" dirty="0">
              <a:solidFill>
                <a:schemeClr val="accent1"/>
              </a:solidFill>
            </a:endParaRPr>
          </a:p>
        </p:txBody>
      </p:sp>
      <p:sp>
        <p:nvSpPr>
          <p:cNvPr id="20" name="TextBox 19">
            <a:extLst>
              <a:ext uri="{FF2B5EF4-FFF2-40B4-BE49-F238E27FC236}">
                <a16:creationId xmlns:a16="http://schemas.microsoft.com/office/drawing/2014/main" id="{EB2F2A0A-9766-4628-9EF0-0419ABD99CEB}"/>
              </a:ext>
            </a:extLst>
          </p:cNvPr>
          <p:cNvSpPr txBox="1"/>
          <p:nvPr/>
        </p:nvSpPr>
        <p:spPr>
          <a:xfrm>
            <a:off x="1206501" y="5823284"/>
            <a:ext cx="9621258" cy="646331"/>
          </a:xfrm>
          <a:prstGeom prst="rect">
            <a:avLst/>
          </a:prstGeom>
          <a:noFill/>
        </p:spPr>
        <p:txBody>
          <a:bodyPr wrap="square">
            <a:spAutoFit/>
          </a:bodyPr>
          <a:lstStyle/>
          <a:p>
            <a:pPr marL="0" indent="0">
              <a:buNone/>
            </a:pPr>
            <a:r>
              <a:rPr lang="en-CH" sz="1800" dirty="0"/>
              <a:t>It is called a window because, for these wavelengths, the atmosphere is transparent (radiation is not absorbed) and radiations can pass the atmosphere to space.</a:t>
            </a:r>
          </a:p>
        </p:txBody>
      </p:sp>
      <p:sp>
        <p:nvSpPr>
          <p:cNvPr id="18" name="Rectangle 17">
            <a:extLst>
              <a:ext uri="{FF2B5EF4-FFF2-40B4-BE49-F238E27FC236}">
                <a16:creationId xmlns:a16="http://schemas.microsoft.com/office/drawing/2014/main" id="{6F967CF4-919B-4394-99DA-FBB40E781760}"/>
              </a:ext>
            </a:extLst>
          </p:cNvPr>
          <p:cNvSpPr/>
          <p:nvPr/>
        </p:nvSpPr>
        <p:spPr>
          <a:xfrm>
            <a:off x="4158322" y="1605046"/>
            <a:ext cx="400523" cy="3893779"/>
          </a:xfrm>
          <a:prstGeom prst="rect">
            <a:avLst/>
          </a:prstGeom>
          <a:solidFill>
            <a:schemeClr val="accent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Tree>
    <p:extLst>
      <p:ext uri="{BB962C8B-B14F-4D97-AF65-F5344CB8AC3E}">
        <p14:creationId xmlns:p14="http://schemas.microsoft.com/office/powerpoint/2010/main" val="32729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P spid="13" grpId="0"/>
      <p:bldP spid="20" grpId="0"/>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3">
            <a:extLst>
              <a:ext uri="{FF2B5EF4-FFF2-40B4-BE49-F238E27FC236}">
                <a16:creationId xmlns:a16="http://schemas.microsoft.com/office/drawing/2014/main" id="{E17731E6-20A6-8CC4-7AE2-5D01D525F80E}"/>
              </a:ext>
            </a:extLst>
          </p:cNvPr>
          <p:cNvSpPr>
            <a:spLocks noGrp="1"/>
          </p:cNvSpPr>
          <p:nvPr>
            <p:ph idx="1"/>
          </p:nvPr>
        </p:nvSpPr>
        <p:spPr>
          <a:xfrm>
            <a:off x="214929" y="983129"/>
            <a:ext cx="11977071" cy="5874871"/>
          </a:xfrm>
        </p:spPr>
        <p:txBody>
          <a:bodyPr>
            <a:normAutofit/>
          </a:bodyPr>
          <a:lstStyle/>
          <a:p>
            <a:pPr marL="0" indent="0">
              <a:buNone/>
            </a:pPr>
            <a:r>
              <a:rPr lang="en-GB" sz="1867" dirty="0"/>
              <a:t>4</a:t>
            </a:r>
            <a:r>
              <a:rPr lang="en-CH" sz="1867" dirty="0"/>
              <a:t>. Why is the greenhouse methaphor, that compares the atmosphere with panes of glass in a greenhouse, not a good analogy?</a:t>
            </a:r>
          </a:p>
          <a:p>
            <a:pPr marL="0" indent="0">
              <a:buNone/>
            </a:pPr>
            <a:endParaRPr lang="en-CH" sz="1867" dirty="0"/>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18</a:t>
            </a:fld>
            <a:endParaRPr lang="fr-FR" dirty="0"/>
          </a:p>
        </p:txBody>
      </p:sp>
      <p:sp>
        <p:nvSpPr>
          <p:cNvPr id="12" name="Rectangle 11">
            <a:extLst>
              <a:ext uri="{FF2B5EF4-FFF2-40B4-BE49-F238E27FC236}">
                <a16:creationId xmlns:a16="http://schemas.microsoft.com/office/drawing/2014/main" id="{0325D118-E710-9A4F-A2D3-67E70518ABC5}"/>
              </a:ext>
            </a:extLst>
          </p:cNvPr>
          <p:cNvSpPr/>
          <p:nvPr/>
        </p:nvSpPr>
        <p:spPr>
          <a:xfrm>
            <a:off x="409185" y="6371572"/>
            <a:ext cx="392481" cy="308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5" name="Title 4">
            <a:extLst>
              <a:ext uri="{FF2B5EF4-FFF2-40B4-BE49-F238E27FC236}">
                <a16:creationId xmlns:a16="http://schemas.microsoft.com/office/drawing/2014/main" id="{07E4C75D-CA8B-21C1-412F-5AD493A41328}"/>
              </a:ext>
            </a:extLst>
          </p:cNvPr>
          <p:cNvSpPr>
            <a:spLocks noGrp="1"/>
          </p:cNvSpPr>
          <p:nvPr>
            <p:ph type="title"/>
          </p:nvPr>
        </p:nvSpPr>
        <p:spPr/>
        <p:txBody>
          <a:bodyPr/>
          <a:lstStyle/>
          <a:p>
            <a:r>
              <a:rPr lang="en-CH" dirty="0"/>
              <a:t>Exercise </a:t>
            </a:r>
            <a:r>
              <a:rPr lang="en-GB" dirty="0"/>
              <a:t>2</a:t>
            </a:r>
            <a:r>
              <a:rPr lang="en-CH" dirty="0"/>
              <a:t> – Solution</a:t>
            </a:r>
          </a:p>
        </p:txBody>
      </p:sp>
      <p:sp>
        <p:nvSpPr>
          <p:cNvPr id="9" name="Rectangle 8">
            <a:extLst>
              <a:ext uri="{FF2B5EF4-FFF2-40B4-BE49-F238E27FC236}">
                <a16:creationId xmlns:a16="http://schemas.microsoft.com/office/drawing/2014/main" id="{B269E463-85BB-833A-084B-4C4DD21E8840}"/>
              </a:ext>
            </a:extLst>
          </p:cNvPr>
          <p:cNvSpPr/>
          <p:nvPr/>
        </p:nvSpPr>
        <p:spPr>
          <a:xfrm>
            <a:off x="7010400" y="4341883"/>
            <a:ext cx="462845"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10" name="Rectangle 9">
            <a:extLst>
              <a:ext uri="{FF2B5EF4-FFF2-40B4-BE49-F238E27FC236}">
                <a16:creationId xmlns:a16="http://schemas.microsoft.com/office/drawing/2014/main" id="{1F084695-806B-F17B-6710-B6AD918A2CC1}"/>
              </a:ext>
            </a:extLst>
          </p:cNvPr>
          <p:cNvSpPr/>
          <p:nvPr/>
        </p:nvSpPr>
        <p:spPr>
          <a:xfrm>
            <a:off x="11443762" y="4230299"/>
            <a:ext cx="372533" cy="223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400"/>
          </a:p>
        </p:txBody>
      </p:sp>
      <p:sp>
        <p:nvSpPr>
          <p:cNvPr id="16" name="Rectangle 3">
            <a:extLst>
              <a:ext uri="{FF2B5EF4-FFF2-40B4-BE49-F238E27FC236}">
                <a16:creationId xmlns:a16="http://schemas.microsoft.com/office/drawing/2014/main" id="{CC288923-72FD-1EEF-3AC7-B7D6BA4861E9}"/>
              </a:ext>
            </a:extLst>
          </p:cNvPr>
          <p:cNvSpPr>
            <a:spLocks noChangeArrowheads="1"/>
          </p:cNvSpPr>
          <p:nvPr/>
        </p:nvSpPr>
        <p:spPr bwMode="auto">
          <a:xfrm>
            <a:off x="1" y="58580"/>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en-CH" sz="2400"/>
          </a:p>
        </p:txBody>
      </p:sp>
      <p:sp>
        <p:nvSpPr>
          <p:cNvPr id="17" name="Rectangle 4">
            <a:extLst>
              <a:ext uri="{FF2B5EF4-FFF2-40B4-BE49-F238E27FC236}">
                <a16:creationId xmlns:a16="http://schemas.microsoft.com/office/drawing/2014/main" id="{73A0766C-0F88-F914-7078-52C068B4BFBA}"/>
              </a:ext>
            </a:extLst>
          </p:cNvPr>
          <p:cNvSpPr>
            <a:spLocks noChangeArrowheads="1"/>
          </p:cNvSpPr>
          <p:nvPr/>
        </p:nvSpPr>
        <p:spPr bwMode="auto">
          <a:xfrm>
            <a:off x="0" y="2761734"/>
            <a:ext cx="3039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CH" sz="1600">
                <a:latin typeface="Arial" panose="020B0604020202020204" pitchFamily="34" charset="0"/>
                <a:ea typeface="Times New Roman" panose="02020603050405020304" pitchFamily="18" charset="0"/>
              </a:rPr>
              <a:t> </a:t>
            </a:r>
            <a:endParaRPr lang="en-US" altLang="en-CH" sz="2400">
              <a:latin typeface="Arial" panose="020B0604020202020204" pitchFamily="34" charset="0"/>
            </a:endParaRPr>
          </a:p>
        </p:txBody>
      </p:sp>
      <p:pic>
        <p:nvPicPr>
          <p:cNvPr id="19458" name="Picture 2" descr="Conduction, Convection &amp; Thermal Radiation (8.2.1) | DP IB Physics: SL  Revision Notes 2016 | Save My Exams">
            <a:extLst>
              <a:ext uri="{FF2B5EF4-FFF2-40B4-BE49-F238E27FC236}">
                <a16:creationId xmlns:a16="http://schemas.microsoft.com/office/drawing/2014/main" id="{D4DDB266-015F-C7A3-32FB-C5C516221E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6949" y="3394661"/>
            <a:ext cx="4575387" cy="309871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2902899-8616-4452-BD6C-5552AF5726BB}"/>
              </a:ext>
            </a:extLst>
          </p:cNvPr>
          <p:cNvSpPr txBox="1"/>
          <p:nvPr/>
        </p:nvSpPr>
        <p:spPr>
          <a:xfrm>
            <a:off x="1231299" y="2123630"/>
            <a:ext cx="9729401" cy="1200329"/>
          </a:xfrm>
          <a:prstGeom prst="rect">
            <a:avLst/>
          </a:prstGeom>
          <a:noFill/>
        </p:spPr>
        <p:txBody>
          <a:bodyPr wrap="square">
            <a:spAutoFit/>
          </a:bodyPr>
          <a:lstStyle/>
          <a:p>
            <a:pPr marL="0" indent="0">
              <a:buNone/>
            </a:pPr>
            <a:r>
              <a:rPr lang="en-CH" sz="1800" dirty="0"/>
              <a:t>They actually operate according to different principles. What happens inside a greenhouse is a process of </a:t>
            </a:r>
            <a:r>
              <a:rPr lang="en-CH" sz="1800" b="1" dirty="0"/>
              <a:t>thermal convection </a:t>
            </a:r>
            <a:r>
              <a:rPr lang="en-CH" sz="1800" dirty="0"/>
              <a:t>– glass panes of a greenhouse form a “blanket” that completely cuts off t</a:t>
            </a:r>
            <a:r>
              <a:rPr lang="en-GB" sz="1800" dirty="0"/>
              <a:t>he upward heat flow. However, the atmosphere heats up the Earth through a process of </a:t>
            </a:r>
            <a:r>
              <a:rPr lang="en-GB" sz="1800" b="1" dirty="0"/>
              <a:t>thermal radiation</a:t>
            </a:r>
            <a:r>
              <a:rPr lang="en-GB" sz="1800" dirty="0"/>
              <a:t>. </a:t>
            </a:r>
          </a:p>
        </p:txBody>
      </p:sp>
    </p:spTree>
    <p:extLst>
      <p:ext uri="{BB962C8B-B14F-4D97-AF65-F5344CB8AC3E}">
        <p14:creationId xmlns:p14="http://schemas.microsoft.com/office/powerpoint/2010/main" val="6412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0953D7-2862-4030-BFFC-4623C417B778}"/>
              </a:ext>
            </a:extLst>
          </p:cNvPr>
          <p:cNvSpPr>
            <a:spLocks noGrp="1"/>
          </p:cNvSpPr>
          <p:nvPr>
            <p:ph idx="1"/>
          </p:nvPr>
        </p:nvSpPr>
        <p:spPr/>
        <p:txBody>
          <a:bodyPr/>
          <a:lstStyle/>
          <a:p>
            <a:r>
              <a:rPr lang="en-GB" dirty="0"/>
              <a:t>Introduce assignment</a:t>
            </a:r>
          </a:p>
          <a:p>
            <a:r>
              <a:rPr lang="en-GB" dirty="0"/>
              <a:t>Recap from lecture + quiz </a:t>
            </a:r>
          </a:p>
          <a:p>
            <a:r>
              <a:rPr lang="en-GB" dirty="0"/>
              <a:t>Exercise on radiation and greenhouse gases</a:t>
            </a:r>
          </a:p>
          <a:p>
            <a:r>
              <a:rPr lang="en-GB" dirty="0"/>
              <a:t>Time to work on your assignment</a:t>
            </a:r>
          </a:p>
        </p:txBody>
      </p:sp>
      <p:sp>
        <p:nvSpPr>
          <p:cNvPr id="3" name="Title 2">
            <a:extLst>
              <a:ext uri="{FF2B5EF4-FFF2-40B4-BE49-F238E27FC236}">
                <a16:creationId xmlns:a16="http://schemas.microsoft.com/office/drawing/2014/main" id="{34E7F688-80AA-443B-A0E2-C236FF2E5C1F}"/>
              </a:ext>
            </a:extLst>
          </p:cNvPr>
          <p:cNvSpPr>
            <a:spLocks noGrp="1"/>
          </p:cNvSpPr>
          <p:nvPr>
            <p:ph type="title"/>
          </p:nvPr>
        </p:nvSpPr>
        <p:spPr/>
        <p:txBody>
          <a:bodyPr/>
          <a:lstStyle/>
          <a:p>
            <a:r>
              <a:rPr lang="en-GB" dirty="0"/>
              <a:t>Topics</a:t>
            </a:r>
            <a:endParaRPr lang="LID4096" dirty="0"/>
          </a:p>
        </p:txBody>
      </p:sp>
      <p:sp>
        <p:nvSpPr>
          <p:cNvPr id="6" name="Slide Number Placeholder 5">
            <a:extLst>
              <a:ext uri="{FF2B5EF4-FFF2-40B4-BE49-F238E27FC236}">
                <a16:creationId xmlns:a16="http://schemas.microsoft.com/office/drawing/2014/main" id="{DB08EAE9-1DFB-4339-9940-9DB327E1094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E1CD7C-2161-7D43-862E-CE4C333CD873}" type="slidenum">
              <a:rPr kumimoji="0" lang="fr-FR" sz="933" b="1" i="0" u="none" strike="noStrike" kern="1200" cap="none" spc="0" normalizeH="0" baseline="0" noProof="0" smtClean="0">
                <a:ln>
                  <a:noFill/>
                </a:ln>
                <a:solidFill>
                  <a:srgbClr val="413C3A"/>
                </a:solidFill>
                <a:effectLst/>
                <a:uLnTx/>
                <a:uFillTx/>
                <a:latin typeface="Franklin Gothic Demi Con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fr-FR" sz="933" b="1" i="0" u="none" strike="noStrike" kern="1200" cap="none" spc="0" normalizeH="0" baseline="0" noProof="0" dirty="0">
              <a:ln>
                <a:noFill/>
              </a:ln>
              <a:solidFill>
                <a:srgbClr val="413C3A"/>
              </a:solidFill>
              <a:effectLst/>
              <a:uLnTx/>
              <a:uFillTx/>
              <a:latin typeface="Franklin Gothic Demi Cond"/>
              <a:ea typeface="+mn-ea"/>
              <a:cs typeface="+mn-cs"/>
            </a:endParaRPr>
          </a:p>
        </p:txBody>
      </p:sp>
    </p:spTree>
    <p:extLst>
      <p:ext uri="{BB962C8B-B14F-4D97-AF65-F5344CB8AC3E}">
        <p14:creationId xmlns:p14="http://schemas.microsoft.com/office/powerpoint/2010/main" val="2268934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1E1CD7C-2161-7D43-862E-CE4C333CD873}" type="slidenum">
              <a:rPr kumimoji="0" lang="fr-FR" sz="933" b="1" i="0" u="none" strike="noStrike" kern="1200" cap="none" spc="0" normalizeH="0" baseline="0" noProof="0" smtClean="0">
                <a:ln>
                  <a:noFill/>
                </a:ln>
                <a:solidFill>
                  <a:srgbClr val="413C3A"/>
                </a:solidFill>
                <a:effectLst/>
                <a:uLnTx/>
                <a:uFillTx/>
                <a:latin typeface="Franklin Gothic Demi Cond"/>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r-FR" sz="933" b="1" i="0" u="none" strike="noStrike" kern="1200" cap="none" spc="0" normalizeH="0" baseline="0" noProof="0" dirty="0">
              <a:ln>
                <a:noFill/>
              </a:ln>
              <a:solidFill>
                <a:srgbClr val="413C3A"/>
              </a:solidFill>
              <a:effectLst/>
              <a:uLnTx/>
              <a:uFillTx/>
              <a:latin typeface="Franklin Gothic Demi Cond"/>
              <a:ea typeface="+mn-ea"/>
              <a:cs typeface="+mn-cs"/>
            </a:endParaRPr>
          </a:p>
        </p:txBody>
      </p:sp>
      <p:sp>
        <p:nvSpPr>
          <p:cNvPr id="12" name="Rectangle 11">
            <a:extLst>
              <a:ext uri="{FF2B5EF4-FFF2-40B4-BE49-F238E27FC236}">
                <a16:creationId xmlns:a16="http://schemas.microsoft.com/office/drawing/2014/main" id="{0325D118-E710-9A4F-A2D3-67E70518ABC5}"/>
              </a:ext>
            </a:extLst>
          </p:cNvPr>
          <p:cNvSpPr/>
          <p:nvPr/>
        </p:nvSpPr>
        <p:spPr>
          <a:xfrm>
            <a:off x="409185" y="6371572"/>
            <a:ext cx="392481" cy="308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H"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4">
            <a:extLst>
              <a:ext uri="{FF2B5EF4-FFF2-40B4-BE49-F238E27FC236}">
                <a16:creationId xmlns:a16="http://schemas.microsoft.com/office/drawing/2014/main" id="{07E4C75D-CA8B-21C1-412F-5AD493A41328}"/>
              </a:ext>
            </a:extLst>
          </p:cNvPr>
          <p:cNvSpPr>
            <a:spLocks noGrp="1"/>
          </p:cNvSpPr>
          <p:nvPr>
            <p:ph type="title"/>
          </p:nvPr>
        </p:nvSpPr>
        <p:spPr/>
        <p:txBody>
          <a:bodyPr/>
          <a:lstStyle/>
          <a:p>
            <a:r>
              <a:rPr lang="en-CH" dirty="0"/>
              <a:t>Assignment</a:t>
            </a:r>
          </a:p>
        </p:txBody>
      </p:sp>
      <p:sp>
        <p:nvSpPr>
          <p:cNvPr id="11" name="Content Placeholder 3">
            <a:extLst>
              <a:ext uri="{FF2B5EF4-FFF2-40B4-BE49-F238E27FC236}">
                <a16:creationId xmlns:a16="http://schemas.microsoft.com/office/drawing/2014/main" id="{5B11CD05-E067-7FFE-5A69-BC5CE58FAD71}"/>
              </a:ext>
            </a:extLst>
          </p:cNvPr>
          <p:cNvSpPr>
            <a:spLocks noGrp="1"/>
          </p:cNvSpPr>
          <p:nvPr>
            <p:ph idx="1"/>
          </p:nvPr>
        </p:nvSpPr>
        <p:spPr>
          <a:xfrm>
            <a:off x="302439" y="1458617"/>
            <a:ext cx="11205880" cy="4515696"/>
          </a:xfrm>
        </p:spPr>
        <p:txBody>
          <a:bodyPr>
            <a:normAutofit lnSpcReduction="10000"/>
          </a:bodyPr>
          <a:lstStyle/>
          <a:p>
            <a:r>
              <a:rPr lang="en-CH" dirty="0"/>
              <a:t>25 % of the final grade</a:t>
            </a:r>
            <a:endParaRPr lang="en-GB" dirty="0"/>
          </a:p>
          <a:p>
            <a:r>
              <a:rPr lang="en-GB" dirty="0"/>
              <a:t>Groups of 4 people</a:t>
            </a:r>
            <a:endParaRPr lang="en-CH" dirty="0"/>
          </a:p>
          <a:p>
            <a:r>
              <a:rPr lang="en-CH" dirty="0"/>
              <a:t>Submit on Moodle as a .pdf document (no scan of handwritten notes)</a:t>
            </a:r>
          </a:p>
          <a:p>
            <a:pPr lvl="0"/>
            <a:r>
              <a:rPr lang="en-CH" dirty="0"/>
              <a:t>Each group must submit a unique report with </a:t>
            </a:r>
            <a:r>
              <a:rPr lang="en-GB" dirty="0"/>
              <a:t>all </a:t>
            </a:r>
            <a:r>
              <a:rPr lang="en-CH" u="sng" dirty="0"/>
              <a:t>their names </a:t>
            </a:r>
            <a:r>
              <a:rPr lang="en-US" dirty="0"/>
              <a:t>on the first page.</a:t>
            </a:r>
          </a:p>
          <a:p>
            <a:r>
              <a:rPr lang="en-CH" dirty="0"/>
              <a:t>Respect the line limit when answering questions</a:t>
            </a:r>
            <a:endParaRPr lang="en-US" dirty="0"/>
          </a:p>
          <a:p>
            <a:r>
              <a:rPr lang="en-US" dirty="0"/>
              <a:t>File naming convention: The file name should be as follows: </a:t>
            </a:r>
            <a:r>
              <a:rPr lang="en-US" i="1" dirty="0"/>
              <a:t>Group X ENV410 assignment.pdf (X = group number)</a:t>
            </a:r>
            <a:endParaRPr lang="en-US" dirty="0"/>
          </a:p>
          <a:p>
            <a:endParaRPr lang="en-CH" dirty="0"/>
          </a:p>
          <a:p>
            <a:endParaRPr lang="en-CH" dirty="0"/>
          </a:p>
          <a:p>
            <a:pPr marL="342900" lvl="0" indent="-342900" algn="just">
              <a:spcBef>
                <a:spcPts val="655"/>
              </a:spcBef>
              <a:spcAft>
                <a:spcPts val="0"/>
              </a:spcAft>
              <a:buSzPts val="1100"/>
              <a:buFont typeface="Trebuchet MS" panose="020B0603020202020204" pitchFamily="34" charset="0"/>
              <a:buChar char="•"/>
              <a:tabLst>
                <a:tab pos="419100" algn="l"/>
              </a:tabLst>
            </a:pPr>
            <a:r>
              <a:rPr lang="en-US" b="1" spc="-20" dirty="0">
                <a:effectLst/>
                <a:latin typeface="Georgia" panose="02040502050405020303" pitchFamily="18" charset="0"/>
                <a:ea typeface="Trebuchet MS" panose="020B0603020202020204" pitchFamily="34" charset="0"/>
                <a:cs typeface="Trebuchet MS" panose="020B0603020202020204" pitchFamily="34" charset="0"/>
              </a:rPr>
              <a:t>Deadline:</a:t>
            </a:r>
            <a:r>
              <a:rPr lang="en-US" b="1" spc="120" dirty="0">
                <a:effectLst/>
                <a:latin typeface="Georgia" panose="02040502050405020303" pitchFamily="18" charset="0"/>
                <a:ea typeface="Trebuchet MS" panose="020B0603020202020204" pitchFamily="34" charset="0"/>
                <a:cs typeface="Trebuchet MS" panose="020B0603020202020204" pitchFamily="34" charset="0"/>
              </a:rPr>
              <a:t> </a:t>
            </a:r>
            <a:r>
              <a:rPr lang="en-US" b="1" spc="-20" dirty="0">
                <a:effectLst/>
                <a:latin typeface="Georgia" panose="02040502050405020303" pitchFamily="18" charset="0"/>
                <a:ea typeface="Trebuchet MS" panose="020B0603020202020204" pitchFamily="34" charset="0"/>
                <a:cs typeface="Trebuchet MS" panose="020B0603020202020204" pitchFamily="34" charset="0"/>
              </a:rPr>
              <a:t>Monday,</a:t>
            </a:r>
            <a:r>
              <a:rPr lang="en-US" b="1" spc="20" dirty="0">
                <a:effectLst/>
                <a:latin typeface="Georgia" panose="02040502050405020303" pitchFamily="18" charset="0"/>
                <a:ea typeface="Trebuchet MS" panose="020B0603020202020204" pitchFamily="34" charset="0"/>
                <a:cs typeface="Trebuchet MS" panose="020B0603020202020204" pitchFamily="34" charset="0"/>
              </a:rPr>
              <a:t> </a:t>
            </a:r>
            <a:r>
              <a:rPr lang="en-US" b="1" spc="-20" dirty="0">
                <a:effectLst/>
                <a:latin typeface="Georgia" panose="02040502050405020303" pitchFamily="18" charset="0"/>
                <a:ea typeface="Trebuchet MS" panose="020B0603020202020204" pitchFamily="34" charset="0"/>
                <a:cs typeface="Trebuchet MS" panose="020B0603020202020204" pitchFamily="34" charset="0"/>
              </a:rPr>
              <a:t>27 November 2025,</a:t>
            </a:r>
            <a:r>
              <a:rPr lang="en-US" b="1" spc="25" dirty="0">
                <a:effectLst/>
                <a:latin typeface="Georgia" panose="02040502050405020303" pitchFamily="18" charset="0"/>
                <a:ea typeface="Trebuchet MS" panose="020B0603020202020204" pitchFamily="34" charset="0"/>
                <a:cs typeface="Trebuchet MS" panose="020B0603020202020204" pitchFamily="34" charset="0"/>
              </a:rPr>
              <a:t> </a:t>
            </a:r>
            <a:r>
              <a:rPr lang="en-US" b="1" spc="-20" dirty="0">
                <a:effectLst/>
                <a:latin typeface="Georgia" panose="02040502050405020303" pitchFamily="18" charset="0"/>
                <a:ea typeface="Trebuchet MS" panose="020B0603020202020204" pitchFamily="34" charset="0"/>
                <a:cs typeface="Trebuchet MS" panose="020B0603020202020204" pitchFamily="34" charset="0"/>
              </a:rPr>
              <a:t>at</a:t>
            </a:r>
            <a:r>
              <a:rPr lang="en-US" b="1" spc="20" dirty="0">
                <a:effectLst/>
                <a:latin typeface="Georgia" panose="02040502050405020303" pitchFamily="18" charset="0"/>
                <a:ea typeface="Trebuchet MS" panose="020B0603020202020204" pitchFamily="34" charset="0"/>
                <a:cs typeface="Trebuchet MS" panose="020B0603020202020204" pitchFamily="34" charset="0"/>
              </a:rPr>
              <a:t> </a:t>
            </a:r>
            <a:r>
              <a:rPr lang="en-US" b="1" spc="-20" dirty="0">
                <a:effectLst/>
                <a:latin typeface="Georgia" panose="02040502050405020303" pitchFamily="18" charset="0"/>
                <a:ea typeface="Trebuchet MS" panose="020B0603020202020204" pitchFamily="34" charset="0"/>
                <a:cs typeface="Trebuchet MS" panose="020B0603020202020204" pitchFamily="34" charset="0"/>
              </a:rPr>
              <a:t>23:59</a:t>
            </a:r>
            <a:r>
              <a:rPr lang="en-US" spc="-20" dirty="0">
                <a:effectLst/>
                <a:latin typeface="Georgia" panose="02040502050405020303" pitchFamily="18" charset="0"/>
                <a:ea typeface="Trebuchet MS" panose="020B0603020202020204" pitchFamily="34" charset="0"/>
                <a:cs typeface="Trebuchet MS" panose="020B0603020202020204" pitchFamily="34" charset="0"/>
              </a:rPr>
              <a:t>.</a:t>
            </a:r>
          </a:p>
          <a:p>
            <a:pPr marL="342900" indent="-342900" algn="just">
              <a:spcBef>
                <a:spcPts val="655"/>
              </a:spcBef>
              <a:buSzPts val="1100"/>
              <a:buFont typeface="Trebuchet MS" panose="020B0603020202020204" pitchFamily="34" charset="0"/>
              <a:buChar char="•"/>
              <a:tabLst>
                <a:tab pos="419100" algn="l"/>
              </a:tabLst>
            </a:pPr>
            <a:r>
              <a:rPr lang="de-CH" dirty="0"/>
              <a:t>TAs will be available for questions during the exercise sessions</a:t>
            </a:r>
          </a:p>
          <a:p>
            <a:pPr marL="342900" lvl="0" indent="-342900" algn="just">
              <a:spcBef>
                <a:spcPts val="655"/>
              </a:spcBef>
              <a:spcAft>
                <a:spcPts val="0"/>
              </a:spcAft>
              <a:buSzPts val="1100"/>
              <a:buFont typeface="Trebuchet MS" panose="020B0603020202020204" pitchFamily="34" charset="0"/>
              <a:buChar char="•"/>
              <a:tabLst>
                <a:tab pos="419100" algn="l"/>
              </a:tabLst>
            </a:pPr>
            <a:endParaRPr lang="en-US" spc="0" dirty="0">
              <a:effectLst/>
              <a:latin typeface="Georgia" panose="02040502050405020303" pitchFamily="18" charset="0"/>
              <a:ea typeface="Trebuchet MS" panose="020B0603020202020204" pitchFamily="34" charset="0"/>
              <a:cs typeface="Trebuchet MS" panose="020B0603020202020204" pitchFamily="34" charset="0"/>
            </a:endParaRPr>
          </a:p>
          <a:p>
            <a:endParaRPr lang="en-CH" dirty="0"/>
          </a:p>
          <a:p>
            <a:endParaRPr lang="en-CH" dirty="0"/>
          </a:p>
          <a:p>
            <a:endParaRPr lang="en-CH" dirty="0"/>
          </a:p>
        </p:txBody>
      </p:sp>
    </p:spTree>
    <p:extLst>
      <p:ext uri="{BB962C8B-B14F-4D97-AF65-F5344CB8AC3E}">
        <p14:creationId xmlns:p14="http://schemas.microsoft.com/office/powerpoint/2010/main" val="4289803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99E845-41FE-476F-8680-A2213F109D3E}"/>
              </a:ext>
            </a:extLst>
          </p:cNvPr>
          <p:cNvSpPr>
            <a:spLocks noGrp="1"/>
          </p:cNvSpPr>
          <p:nvPr>
            <p:ph type="title"/>
          </p:nvPr>
        </p:nvSpPr>
        <p:spPr>
          <a:xfrm>
            <a:off x="4048125" y="2840593"/>
            <a:ext cx="8470899" cy="2216065"/>
          </a:xfrm>
        </p:spPr>
        <p:txBody>
          <a:bodyPr>
            <a:normAutofit/>
          </a:bodyPr>
          <a:lstStyle/>
          <a:p>
            <a:r>
              <a:rPr lang="en-GB" dirty="0"/>
              <a:t>Recap from lecture</a:t>
            </a:r>
            <a:endParaRPr lang="LID4096" dirty="0"/>
          </a:p>
        </p:txBody>
      </p:sp>
      <p:sp>
        <p:nvSpPr>
          <p:cNvPr id="5" name="Footer Placeholder 4">
            <a:extLst>
              <a:ext uri="{FF2B5EF4-FFF2-40B4-BE49-F238E27FC236}">
                <a16:creationId xmlns:a16="http://schemas.microsoft.com/office/drawing/2014/main" id="{A4C6386C-DA09-4D42-98D6-6A6AFEE7BEA2}"/>
              </a:ext>
            </a:extLst>
          </p:cNvPr>
          <p:cNvSpPr>
            <a:spLocks noGrp="1"/>
          </p:cNvSpPr>
          <p:nvPr>
            <p:ph type="ftr" sz="quarter" idx="11"/>
          </p:nvPr>
        </p:nvSpPr>
        <p:spPr/>
        <p:txBody>
          <a:bodyPr/>
          <a:lstStyle/>
          <a:p>
            <a:r>
              <a:rPr lang="fr-FR"/>
              <a:t>Speaker </a:t>
            </a:r>
            <a:endParaRPr lang="fr-FR" dirty="0"/>
          </a:p>
        </p:txBody>
      </p:sp>
      <p:sp>
        <p:nvSpPr>
          <p:cNvPr id="6" name="Slide Number Placeholder 5">
            <a:extLst>
              <a:ext uri="{FF2B5EF4-FFF2-40B4-BE49-F238E27FC236}">
                <a16:creationId xmlns:a16="http://schemas.microsoft.com/office/drawing/2014/main" id="{E8A29578-ED5F-46E1-A739-68E46894C0B7}"/>
              </a:ext>
            </a:extLst>
          </p:cNvPr>
          <p:cNvSpPr>
            <a:spLocks noGrp="1"/>
          </p:cNvSpPr>
          <p:nvPr>
            <p:ph type="sldNum" sz="quarter" idx="12"/>
          </p:nvPr>
        </p:nvSpPr>
        <p:spPr/>
        <p:txBody>
          <a:bodyPr/>
          <a:lstStyle/>
          <a:p>
            <a:fld id="{E1E1CD7C-2161-7D43-862E-CE4C333CD873}" type="slidenum">
              <a:rPr lang="fr-FR" smtClean="0"/>
              <a:pPr/>
              <a:t>4</a:t>
            </a:fld>
            <a:endParaRPr lang="fr-FR" dirty="0"/>
          </a:p>
        </p:txBody>
      </p:sp>
    </p:spTree>
    <p:extLst>
      <p:ext uri="{BB962C8B-B14F-4D97-AF65-F5344CB8AC3E}">
        <p14:creationId xmlns:p14="http://schemas.microsoft.com/office/powerpoint/2010/main" val="4091599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CH" dirty="0" err="1"/>
              <a:t>Greenhouse</a:t>
            </a:r>
            <a:r>
              <a:rPr lang="de-CH" dirty="0"/>
              <a:t> </a:t>
            </a:r>
            <a:r>
              <a:rPr lang="de-CH" dirty="0" err="1"/>
              <a:t>effect</a:t>
            </a:r>
            <a:r>
              <a:rPr lang="de-CH" dirty="0"/>
              <a:t> </a:t>
            </a:r>
            <a:endParaRPr lang="fr-CH" dirty="0"/>
          </a:p>
        </p:txBody>
      </p:sp>
      <p:pic>
        <p:nvPicPr>
          <p:cNvPr id="4" name="Picture 2" descr="https://upload.wikimedia.org/wikipedia/commons/7/7c/Atmospheric_Transmission.png">
            <a:extLst>
              <a:ext uri="{FF2B5EF4-FFF2-40B4-BE49-F238E27FC236}">
                <a16:creationId xmlns:a16="http://schemas.microsoft.com/office/drawing/2014/main" id="{C52BFFE2-0D13-0C4D-9FDA-55E67858BD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7349" y="996643"/>
            <a:ext cx="5334345" cy="53782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0" y="996643"/>
            <a:ext cx="5850834" cy="3785652"/>
          </a:xfrm>
          <a:prstGeom prst="rect">
            <a:avLst/>
          </a:prstGeom>
          <a:noFill/>
        </p:spPr>
        <p:txBody>
          <a:bodyPr wrap="square" rtlCol="0">
            <a:spAutoFit/>
          </a:bodyPr>
          <a:lstStyle/>
          <a:p>
            <a:pPr marL="342900" indent="-342900">
              <a:buAutoNum type="arabicPeriod"/>
            </a:pPr>
            <a:r>
              <a:rPr lang="de-CH" sz="1600" dirty="0"/>
              <a:t>Solar </a:t>
            </a:r>
            <a:r>
              <a:rPr lang="de-CH" sz="1600" dirty="0" err="1"/>
              <a:t>radiation</a:t>
            </a:r>
            <a:r>
              <a:rPr lang="de-CH" sz="1600" dirty="0"/>
              <a:t> </a:t>
            </a:r>
            <a:r>
              <a:rPr lang="de-CH" sz="1600" dirty="0" err="1"/>
              <a:t>is</a:t>
            </a:r>
            <a:r>
              <a:rPr lang="de-CH" sz="1600" dirty="0"/>
              <a:t> </a:t>
            </a:r>
            <a:r>
              <a:rPr lang="de-CH" sz="1600" dirty="0" err="1"/>
              <a:t>transmitted</a:t>
            </a:r>
            <a:r>
              <a:rPr lang="de-CH" sz="1600" dirty="0"/>
              <a:t> </a:t>
            </a:r>
            <a:r>
              <a:rPr lang="de-CH" sz="1600" dirty="0" err="1"/>
              <a:t>through</a:t>
            </a:r>
            <a:r>
              <a:rPr lang="de-CH" sz="1600" dirty="0"/>
              <a:t> </a:t>
            </a:r>
            <a:r>
              <a:rPr lang="de-CH" sz="1600" dirty="0" err="1"/>
              <a:t>Earth’s</a:t>
            </a:r>
            <a:r>
              <a:rPr lang="de-CH" sz="1600" dirty="0"/>
              <a:t> </a:t>
            </a:r>
            <a:r>
              <a:rPr lang="de-CH" sz="1600" dirty="0" err="1"/>
              <a:t>nearly</a:t>
            </a:r>
            <a:r>
              <a:rPr lang="de-CH" sz="1600" dirty="0"/>
              <a:t> transparent </a:t>
            </a:r>
            <a:r>
              <a:rPr lang="de-CH" sz="1600" dirty="0" err="1"/>
              <a:t>atmosphere</a:t>
            </a:r>
            <a:r>
              <a:rPr lang="de-CH" sz="1600" dirty="0"/>
              <a:t> (transparent </a:t>
            </a:r>
            <a:r>
              <a:rPr lang="de-CH" sz="1600" dirty="0" err="1"/>
              <a:t>to</a:t>
            </a:r>
            <a:r>
              <a:rPr lang="de-CH" sz="1600" dirty="0"/>
              <a:t> </a:t>
            </a:r>
            <a:r>
              <a:rPr lang="de-CH" sz="1600" dirty="0" err="1"/>
              <a:t>shortwave</a:t>
            </a:r>
            <a:r>
              <a:rPr lang="de-CH" sz="1600" dirty="0"/>
              <a:t> </a:t>
            </a:r>
            <a:r>
              <a:rPr lang="de-CH" sz="1600" dirty="0" err="1"/>
              <a:t>radiation</a:t>
            </a:r>
            <a:r>
              <a:rPr lang="de-CH" sz="1600" dirty="0"/>
              <a:t>). </a:t>
            </a:r>
          </a:p>
          <a:p>
            <a:pPr marL="342900" indent="-342900">
              <a:buAutoNum type="arabicPeriod"/>
            </a:pPr>
            <a:r>
              <a:rPr lang="de-CH" sz="1600" dirty="0" err="1"/>
              <a:t>Earth’s</a:t>
            </a:r>
            <a:r>
              <a:rPr lang="de-CH" sz="1600" dirty="0"/>
              <a:t> </a:t>
            </a:r>
            <a:r>
              <a:rPr lang="de-CH" sz="1600" dirty="0" err="1"/>
              <a:t>surface</a:t>
            </a:r>
            <a:r>
              <a:rPr lang="de-CH" sz="1600" dirty="0"/>
              <a:t> </a:t>
            </a:r>
            <a:r>
              <a:rPr lang="de-CH" sz="1600" dirty="0" err="1"/>
              <a:t>absorbs</a:t>
            </a:r>
            <a:r>
              <a:rPr lang="de-CH" sz="1600" dirty="0"/>
              <a:t> </a:t>
            </a:r>
            <a:r>
              <a:rPr lang="de-CH" sz="1600" dirty="0" err="1"/>
              <a:t>the</a:t>
            </a:r>
            <a:r>
              <a:rPr lang="de-CH" sz="1600" dirty="0"/>
              <a:t> solar </a:t>
            </a:r>
            <a:r>
              <a:rPr lang="de-CH" sz="1600" dirty="0" err="1"/>
              <a:t>radiation</a:t>
            </a:r>
            <a:r>
              <a:rPr lang="de-CH" sz="1600" dirty="0"/>
              <a:t> and </a:t>
            </a:r>
            <a:r>
              <a:rPr lang="de-CH" sz="1600" dirty="0" err="1"/>
              <a:t>warms</a:t>
            </a:r>
            <a:r>
              <a:rPr lang="de-CH" sz="1600" dirty="0"/>
              <a:t>. </a:t>
            </a:r>
          </a:p>
          <a:p>
            <a:pPr marL="342900" indent="-342900">
              <a:buAutoNum type="arabicPeriod"/>
            </a:pPr>
            <a:r>
              <a:rPr lang="de-CH" sz="1600" dirty="0"/>
              <a:t>The Earth </a:t>
            </a:r>
            <a:r>
              <a:rPr lang="de-CH" sz="1600" dirty="0" err="1"/>
              <a:t>emits</a:t>
            </a:r>
            <a:r>
              <a:rPr lang="de-CH" sz="1600" dirty="0"/>
              <a:t> thermal IR </a:t>
            </a:r>
            <a:r>
              <a:rPr lang="de-CH" sz="1600" dirty="0" err="1"/>
              <a:t>radiation</a:t>
            </a:r>
            <a:r>
              <a:rPr lang="de-CH" sz="1600" dirty="0"/>
              <a:t> (</a:t>
            </a:r>
            <a:r>
              <a:rPr lang="de-CH" sz="1600" dirty="0" err="1"/>
              <a:t>blackbody</a:t>
            </a:r>
            <a:r>
              <a:rPr lang="de-CH" sz="1600" dirty="0"/>
              <a:t> </a:t>
            </a:r>
            <a:r>
              <a:rPr lang="de-CH" sz="1600" dirty="0" err="1"/>
              <a:t>radiation</a:t>
            </a:r>
            <a:r>
              <a:rPr lang="de-CH" sz="1600" dirty="0"/>
              <a:t>).</a:t>
            </a:r>
          </a:p>
          <a:p>
            <a:pPr marL="342900" indent="-342900">
              <a:buAutoNum type="arabicPeriod"/>
            </a:pPr>
            <a:r>
              <a:rPr lang="de-CH" sz="1600" dirty="0"/>
              <a:t>The </a:t>
            </a:r>
            <a:r>
              <a:rPr lang="de-CH" sz="1600" dirty="0" err="1"/>
              <a:t>atmosphere</a:t>
            </a:r>
            <a:r>
              <a:rPr lang="de-CH" sz="1600" dirty="0"/>
              <a:t> </a:t>
            </a:r>
            <a:r>
              <a:rPr lang="de-CH" sz="1600" dirty="0" err="1"/>
              <a:t>is</a:t>
            </a:r>
            <a:r>
              <a:rPr lang="de-CH" sz="1600" dirty="0"/>
              <a:t> </a:t>
            </a:r>
            <a:r>
              <a:rPr lang="de-CH" sz="1600" dirty="0" err="1"/>
              <a:t>much</a:t>
            </a:r>
            <a:r>
              <a:rPr lang="de-CH" sz="1600" dirty="0"/>
              <a:t> </a:t>
            </a:r>
            <a:r>
              <a:rPr lang="de-CH" sz="1600" dirty="0" err="1"/>
              <a:t>less</a:t>
            </a:r>
            <a:r>
              <a:rPr lang="de-CH" sz="1600" dirty="0"/>
              <a:t> transparent </a:t>
            </a:r>
            <a:r>
              <a:rPr lang="de-CH" sz="1600" dirty="0" err="1"/>
              <a:t>to</a:t>
            </a:r>
            <a:r>
              <a:rPr lang="de-CH" sz="1600" dirty="0"/>
              <a:t> thermal </a:t>
            </a:r>
            <a:r>
              <a:rPr lang="de-CH" sz="1600" dirty="0" err="1"/>
              <a:t>infrared</a:t>
            </a:r>
            <a:r>
              <a:rPr lang="de-CH" sz="1600" dirty="0"/>
              <a:t> </a:t>
            </a:r>
            <a:r>
              <a:rPr lang="de-CH" sz="1600" dirty="0" err="1"/>
              <a:t>radiation</a:t>
            </a:r>
            <a:r>
              <a:rPr lang="de-CH" sz="1600" dirty="0"/>
              <a:t> and </a:t>
            </a:r>
            <a:r>
              <a:rPr lang="de-CH" sz="1600" dirty="0" err="1"/>
              <a:t>absorbs</a:t>
            </a:r>
            <a:r>
              <a:rPr lang="de-CH" sz="1600" dirty="0"/>
              <a:t> it. </a:t>
            </a:r>
          </a:p>
          <a:p>
            <a:pPr marL="342900" indent="-342900">
              <a:buAutoNum type="arabicPeriod"/>
            </a:pPr>
            <a:r>
              <a:rPr lang="de-CH" sz="1600" dirty="0"/>
              <a:t>The </a:t>
            </a:r>
            <a:r>
              <a:rPr lang="de-CH" sz="1600" dirty="0" err="1"/>
              <a:t>absorbed</a:t>
            </a:r>
            <a:r>
              <a:rPr lang="de-CH" sz="1600" dirty="0"/>
              <a:t> </a:t>
            </a:r>
            <a:r>
              <a:rPr lang="de-CH" sz="1600" dirty="0" err="1"/>
              <a:t>radiation</a:t>
            </a:r>
            <a:r>
              <a:rPr lang="de-CH" sz="1600" dirty="0"/>
              <a:t> </a:t>
            </a:r>
            <a:r>
              <a:rPr lang="de-CH" sz="1600" dirty="0" err="1"/>
              <a:t>leads</a:t>
            </a:r>
            <a:r>
              <a:rPr lang="de-CH" sz="1600" dirty="0"/>
              <a:t> </a:t>
            </a:r>
            <a:r>
              <a:rPr lang="de-CH" sz="1600" dirty="0" err="1"/>
              <a:t>to</a:t>
            </a:r>
            <a:r>
              <a:rPr lang="de-CH" sz="1600" dirty="0"/>
              <a:t> </a:t>
            </a:r>
            <a:r>
              <a:rPr lang="de-CH" sz="1600" dirty="0" err="1"/>
              <a:t>warming</a:t>
            </a:r>
            <a:r>
              <a:rPr lang="de-CH" sz="1600" dirty="0"/>
              <a:t> </a:t>
            </a:r>
            <a:r>
              <a:rPr lang="de-CH" sz="1600" dirty="0" err="1"/>
              <a:t>of</a:t>
            </a:r>
            <a:r>
              <a:rPr lang="de-CH" sz="1600" dirty="0"/>
              <a:t> </a:t>
            </a:r>
            <a:r>
              <a:rPr lang="de-CH" sz="1600" dirty="0" err="1"/>
              <a:t>the</a:t>
            </a:r>
            <a:r>
              <a:rPr lang="de-CH" sz="1600" dirty="0"/>
              <a:t> </a:t>
            </a:r>
            <a:r>
              <a:rPr lang="de-CH" sz="1600" dirty="0" err="1"/>
              <a:t>atmosphere</a:t>
            </a:r>
            <a:r>
              <a:rPr lang="de-CH" sz="1600" dirty="0"/>
              <a:t>, </a:t>
            </a:r>
            <a:r>
              <a:rPr lang="de-CH" sz="1600" dirty="0" err="1"/>
              <a:t>which</a:t>
            </a:r>
            <a:r>
              <a:rPr lang="de-CH" sz="1600" dirty="0"/>
              <a:t> in turn </a:t>
            </a:r>
            <a:r>
              <a:rPr lang="de-CH" sz="1600" dirty="0" err="1"/>
              <a:t>emits</a:t>
            </a:r>
            <a:r>
              <a:rPr lang="de-CH" sz="1600" dirty="0"/>
              <a:t> thermal IR </a:t>
            </a:r>
            <a:r>
              <a:rPr lang="de-CH" sz="1600" dirty="0" err="1"/>
              <a:t>radiation</a:t>
            </a:r>
            <a:r>
              <a:rPr lang="de-CH" sz="1600" dirty="0"/>
              <a:t> in all </a:t>
            </a:r>
            <a:r>
              <a:rPr lang="de-CH" sz="1600" dirty="0" err="1"/>
              <a:t>directions</a:t>
            </a:r>
            <a:r>
              <a:rPr lang="de-CH" sz="1600" dirty="0"/>
              <a:t>, but also </a:t>
            </a:r>
            <a:r>
              <a:rPr lang="de-CH" sz="1600" dirty="0" err="1"/>
              <a:t>partly</a:t>
            </a:r>
            <a:r>
              <a:rPr lang="de-CH" sz="1600" dirty="0"/>
              <a:t> </a:t>
            </a:r>
            <a:r>
              <a:rPr lang="de-CH" sz="1600" dirty="0" err="1"/>
              <a:t>downwards</a:t>
            </a:r>
            <a:r>
              <a:rPr lang="de-CH" sz="1600" dirty="0"/>
              <a:t>. </a:t>
            </a:r>
          </a:p>
          <a:p>
            <a:pPr marL="342900" indent="-342900">
              <a:buAutoNum type="arabicPeriod"/>
            </a:pPr>
            <a:r>
              <a:rPr lang="de-CH" sz="1600" dirty="0"/>
              <a:t>So </a:t>
            </a:r>
            <a:r>
              <a:rPr lang="de-CH" sz="1600" dirty="0" err="1"/>
              <a:t>the</a:t>
            </a:r>
            <a:r>
              <a:rPr lang="de-CH" sz="1600" dirty="0"/>
              <a:t> </a:t>
            </a:r>
            <a:r>
              <a:rPr lang="de-CH" sz="1600" dirty="0" err="1"/>
              <a:t>net</a:t>
            </a:r>
            <a:r>
              <a:rPr lang="de-CH" sz="1600" dirty="0"/>
              <a:t> thermal IR </a:t>
            </a:r>
            <a:r>
              <a:rPr lang="de-CH" sz="1600" dirty="0" err="1"/>
              <a:t>flux</a:t>
            </a:r>
            <a:r>
              <a:rPr lang="de-CH" sz="1600" dirty="0"/>
              <a:t> </a:t>
            </a:r>
            <a:r>
              <a:rPr lang="de-CH" sz="1600" dirty="0" err="1"/>
              <a:t>from</a:t>
            </a:r>
            <a:r>
              <a:rPr lang="de-CH" sz="1600" dirty="0"/>
              <a:t> </a:t>
            </a:r>
            <a:r>
              <a:rPr lang="de-CH" sz="1600" dirty="0" err="1"/>
              <a:t>the</a:t>
            </a:r>
            <a:r>
              <a:rPr lang="de-CH" sz="1600" dirty="0"/>
              <a:t> Earth (</a:t>
            </a:r>
            <a:r>
              <a:rPr lang="de-CH" sz="1600" dirty="0" err="1"/>
              <a:t>as</a:t>
            </a:r>
            <a:r>
              <a:rPr lang="de-CH" sz="1600" dirty="0"/>
              <a:t> </a:t>
            </a:r>
            <a:r>
              <a:rPr lang="de-CH" sz="1600" dirty="0" err="1"/>
              <a:t>blackbody</a:t>
            </a:r>
            <a:r>
              <a:rPr lang="de-CH" sz="1600" dirty="0"/>
              <a:t>) </a:t>
            </a:r>
            <a:r>
              <a:rPr lang="de-CH" sz="1600" dirty="0" err="1"/>
              <a:t>to</a:t>
            </a:r>
            <a:r>
              <a:rPr lang="de-CH" sz="1600" dirty="0"/>
              <a:t> </a:t>
            </a:r>
            <a:r>
              <a:rPr lang="de-CH" sz="1600" dirty="0" err="1"/>
              <a:t>space</a:t>
            </a:r>
            <a:r>
              <a:rPr lang="de-CH" sz="1600" dirty="0"/>
              <a:t> </a:t>
            </a:r>
            <a:r>
              <a:rPr lang="de-CH" sz="1600" dirty="0" err="1"/>
              <a:t>is</a:t>
            </a:r>
            <a:r>
              <a:rPr lang="de-CH" sz="1600" dirty="0"/>
              <a:t> </a:t>
            </a:r>
            <a:r>
              <a:rPr lang="de-CH" sz="1600" dirty="0" err="1"/>
              <a:t>greatly</a:t>
            </a:r>
            <a:r>
              <a:rPr lang="de-CH" sz="1600" dirty="0"/>
              <a:t> </a:t>
            </a:r>
            <a:r>
              <a:rPr lang="de-CH" sz="1600" dirty="0" err="1"/>
              <a:t>recuded</a:t>
            </a:r>
            <a:r>
              <a:rPr lang="de-CH" sz="1600" dirty="0"/>
              <a:t>. This diminishes the radiative cooling of the Earth’s surface and leads to surface warming. </a:t>
            </a:r>
            <a:br>
              <a:rPr lang="de-CH" sz="1600" dirty="0"/>
            </a:br>
            <a:endParaRPr lang="de-CH" sz="1600" dirty="0"/>
          </a:p>
        </p:txBody>
      </p:sp>
      <p:pic>
        <p:nvPicPr>
          <p:cNvPr id="6" name="Content Placeholder 4"/>
          <p:cNvPicPr>
            <a:picLocks noChangeAspect="1"/>
          </p:cNvPicPr>
          <p:nvPr/>
        </p:nvPicPr>
        <p:blipFill rotWithShape="1">
          <a:blip r:embed="rId3">
            <a:extLst>
              <a:ext uri="{28A0092B-C50C-407E-A947-70E740481C1C}">
                <a14:useLocalDpi xmlns:a14="http://schemas.microsoft.com/office/drawing/2010/main" val="0"/>
              </a:ext>
            </a:extLst>
          </a:blip>
          <a:srcRect l="4867" t="63346" r="7608"/>
          <a:stretch/>
        </p:blipFill>
        <p:spPr>
          <a:xfrm>
            <a:off x="6096000" y="4732302"/>
            <a:ext cx="5711036" cy="1661152"/>
          </a:xfrm>
          <a:prstGeom prst="rect">
            <a:avLst/>
          </a:prstGeom>
        </p:spPr>
      </p:pic>
      <p:sp>
        <p:nvSpPr>
          <p:cNvPr id="2" name="Slide Number Placeholder 1"/>
          <p:cNvSpPr>
            <a:spLocks noGrp="1"/>
          </p:cNvSpPr>
          <p:nvPr>
            <p:ph type="sldNum" sz="quarter" idx="12"/>
          </p:nvPr>
        </p:nvSpPr>
        <p:spPr/>
        <p:txBody>
          <a:bodyPr/>
          <a:lstStyle/>
          <a:p>
            <a:fld id="{6F203418-132E-4FD2-B81E-AF30B41FD245}" type="slidenum">
              <a:rPr lang="fr-CH" smtClean="0"/>
              <a:t>5</a:t>
            </a:fld>
            <a:endParaRPr lang="fr-CH"/>
          </a:p>
        </p:txBody>
      </p:sp>
    </p:spTree>
    <p:extLst>
      <p:ext uri="{BB962C8B-B14F-4D97-AF65-F5344CB8AC3E}">
        <p14:creationId xmlns:p14="http://schemas.microsoft.com/office/powerpoint/2010/main" val="287792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46942"/>
          <a:stretch/>
        </p:blipFill>
        <p:spPr>
          <a:xfrm>
            <a:off x="2299805" y="1461939"/>
            <a:ext cx="7857381" cy="4729946"/>
          </a:xfrm>
        </p:spPr>
      </p:pic>
      <p:sp>
        <p:nvSpPr>
          <p:cNvPr id="4" name="Title 3"/>
          <p:cNvSpPr>
            <a:spLocks noGrp="1"/>
          </p:cNvSpPr>
          <p:nvPr>
            <p:ph type="title"/>
          </p:nvPr>
        </p:nvSpPr>
        <p:spPr>
          <a:xfrm>
            <a:off x="1206500" y="174710"/>
            <a:ext cx="8464273" cy="1430337"/>
          </a:xfrm>
        </p:spPr>
        <p:txBody>
          <a:bodyPr/>
          <a:lstStyle/>
          <a:p>
            <a:r>
              <a:rPr lang="de-CH" dirty="0" err="1"/>
              <a:t>Convective</a:t>
            </a:r>
            <a:r>
              <a:rPr lang="de-CH" dirty="0"/>
              <a:t> - </a:t>
            </a:r>
            <a:r>
              <a:rPr lang="de-CH" dirty="0" err="1"/>
              <a:t>radiative</a:t>
            </a:r>
            <a:r>
              <a:rPr lang="de-CH" dirty="0"/>
              <a:t> </a:t>
            </a:r>
            <a:r>
              <a:rPr lang="de-CH" dirty="0" err="1"/>
              <a:t>equilibrium</a:t>
            </a:r>
            <a:r>
              <a:rPr lang="de-CH" dirty="0"/>
              <a:t> </a:t>
            </a:r>
            <a:endParaRPr lang="fr-CH" dirty="0"/>
          </a:p>
        </p:txBody>
      </p:sp>
      <p:sp>
        <p:nvSpPr>
          <p:cNvPr id="8" name="Rectangle 7"/>
          <p:cNvSpPr/>
          <p:nvPr/>
        </p:nvSpPr>
        <p:spPr>
          <a:xfrm>
            <a:off x="921026" y="6350169"/>
            <a:ext cx="11270974" cy="507831"/>
          </a:xfrm>
          <a:prstGeom prst="rect">
            <a:avLst/>
          </a:prstGeom>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err="1">
                <a:ln>
                  <a:noFill/>
                </a:ln>
                <a:solidFill>
                  <a:srgbClr val="413C3A"/>
                </a:solidFill>
                <a:effectLst/>
                <a:uLnTx/>
                <a:uFillTx/>
                <a:latin typeface="Arial"/>
                <a:ea typeface="+mn-ea"/>
                <a:cs typeface="+mn-cs"/>
              </a:rPr>
              <a:t>Catling</a:t>
            </a:r>
            <a:r>
              <a:rPr kumimoji="0" lang="en-US" sz="1350" b="0" i="0" u="none" strike="noStrike" kern="1200" cap="none" spc="0" normalizeH="0" baseline="0" noProof="0" dirty="0">
                <a:ln>
                  <a:noFill/>
                </a:ln>
                <a:solidFill>
                  <a:srgbClr val="413C3A"/>
                </a:solidFill>
                <a:effectLst/>
                <a:uLnTx/>
                <a:uFillTx/>
                <a:latin typeface="Arial"/>
                <a:ea typeface="+mn-ea"/>
                <a:cs typeface="+mn-cs"/>
              </a:rPr>
              <a:t>, D., &amp; </a:t>
            </a:r>
            <a:r>
              <a:rPr kumimoji="0" lang="en-US" sz="1350" b="0" i="0" u="none" strike="noStrike" kern="1200" cap="none" spc="0" normalizeH="0" baseline="0" noProof="0" dirty="0" err="1">
                <a:ln>
                  <a:noFill/>
                </a:ln>
                <a:solidFill>
                  <a:srgbClr val="413C3A"/>
                </a:solidFill>
                <a:effectLst/>
                <a:uLnTx/>
                <a:uFillTx/>
                <a:latin typeface="Arial"/>
                <a:ea typeface="+mn-ea"/>
                <a:cs typeface="+mn-cs"/>
              </a:rPr>
              <a:t>Kasting</a:t>
            </a:r>
            <a:r>
              <a:rPr kumimoji="0" lang="en-US" sz="1350" b="0" i="0" u="none" strike="noStrike" kern="1200" cap="none" spc="0" normalizeH="0" baseline="0" noProof="0" dirty="0">
                <a:ln>
                  <a:noFill/>
                </a:ln>
                <a:solidFill>
                  <a:srgbClr val="413C3A"/>
                </a:solidFill>
                <a:effectLst/>
                <a:uLnTx/>
                <a:uFillTx/>
                <a:latin typeface="Arial"/>
                <a:ea typeface="+mn-ea"/>
                <a:cs typeface="+mn-cs"/>
              </a:rPr>
              <a:t>, J. (2017). Principles of Planetary Atmospheres. In </a:t>
            </a:r>
            <a:r>
              <a:rPr kumimoji="0" lang="en-US" sz="1350" b="0" i="1" u="none" strike="noStrike" kern="1200" cap="none" spc="0" normalizeH="0" baseline="0" noProof="0" dirty="0">
                <a:ln>
                  <a:noFill/>
                </a:ln>
                <a:solidFill>
                  <a:srgbClr val="413C3A"/>
                </a:solidFill>
                <a:effectLst/>
                <a:uLnTx/>
                <a:uFillTx/>
                <a:latin typeface="Arial"/>
                <a:ea typeface="+mn-ea"/>
                <a:cs typeface="+mn-cs"/>
              </a:rPr>
              <a:t>Atmospheric Evolution on Inhabited and Lifeless Worlds</a:t>
            </a:r>
            <a:r>
              <a:rPr kumimoji="0" lang="en-US" sz="1350" b="0" i="0" u="none" strike="noStrike" kern="1200" cap="none" spc="0" normalizeH="0" baseline="0" noProof="0" dirty="0">
                <a:ln>
                  <a:noFill/>
                </a:ln>
                <a:solidFill>
                  <a:srgbClr val="413C3A"/>
                </a:solidFill>
                <a:effectLst/>
                <a:uLnTx/>
                <a:uFillTx/>
                <a:latin typeface="Arial"/>
                <a:ea typeface="+mn-ea"/>
                <a:cs typeface="+mn-cs"/>
              </a:rPr>
              <a:t> (pp. 1-168). Cambridge: Cambridge University Press. Wallace and Hobbs, 2006, Ch. 4.3.6</a:t>
            </a:r>
            <a:endParaRPr kumimoji="0" lang="fr-CH" sz="1350" b="0" i="0" u="none" strike="noStrike" kern="1200" cap="none" spc="0" normalizeH="0" baseline="0" noProof="0" dirty="0">
              <a:ln>
                <a:noFill/>
              </a:ln>
              <a:solidFill>
                <a:srgbClr val="413C3A"/>
              </a:solidFill>
              <a:effectLst/>
              <a:uLnTx/>
              <a:uFillTx/>
              <a:latin typeface="Arial"/>
              <a:ea typeface="+mn-ea"/>
              <a:cs typeface="+mn-cs"/>
            </a:endParaRPr>
          </a:p>
        </p:txBody>
      </p:sp>
      <p:sp>
        <p:nvSpPr>
          <p:cNvPr id="11" name="Rectangle 10"/>
          <p:cNvSpPr/>
          <p:nvPr/>
        </p:nvSpPr>
        <p:spPr>
          <a:xfrm>
            <a:off x="2763078" y="1631851"/>
            <a:ext cx="2226366" cy="780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CH" sz="135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p:cNvSpPr txBox="1"/>
          <p:nvPr/>
        </p:nvSpPr>
        <p:spPr>
          <a:xfrm>
            <a:off x="10287001" y="1832003"/>
            <a:ext cx="1789043" cy="2169825"/>
          </a:xfrm>
          <a:prstGeom prst="rect">
            <a:avLst/>
          </a:prstGeom>
          <a:noFill/>
          <a:ln w="28575">
            <a:solidFill>
              <a:schemeClr val="accent2"/>
            </a:solidFill>
          </a:ln>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srgbClr val="413C3A"/>
                </a:solidFill>
                <a:effectLst/>
                <a:uLnTx/>
                <a:uFillTx/>
                <a:latin typeface="Arial"/>
                <a:ea typeface="+mn-ea"/>
                <a:cs typeface="+mn-cs"/>
              </a:rPr>
              <a:t>In </a:t>
            </a:r>
            <a:r>
              <a:rPr kumimoji="0" lang="de-CH" sz="1350" b="0" i="0" u="none" strike="noStrike" kern="1200" cap="none" spc="0" normalizeH="0" baseline="0" noProof="0" dirty="0" err="1">
                <a:ln>
                  <a:noFill/>
                </a:ln>
                <a:solidFill>
                  <a:srgbClr val="413C3A"/>
                </a:solidFill>
                <a:effectLst/>
                <a:uLnTx/>
                <a:uFillTx/>
                <a:latin typeface="Arial"/>
                <a:ea typeface="+mn-ea"/>
                <a:cs typeface="+mn-cs"/>
              </a:rPr>
              <a:t>fact</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convective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transport</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of</a:t>
            </a:r>
            <a:r>
              <a:rPr kumimoji="0" lang="de-CH" sz="1350" b="0" i="0" u="none" strike="noStrike" kern="1200" cap="none" spc="0" normalizeH="0" baseline="0" noProof="0" dirty="0">
                <a:ln>
                  <a:noFill/>
                </a:ln>
                <a:solidFill>
                  <a:srgbClr val="413C3A"/>
                </a:solidFill>
                <a:effectLst/>
                <a:uLnTx/>
                <a:uFillTx/>
                <a:latin typeface="Arial"/>
                <a:ea typeface="+mn-ea"/>
                <a:cs typeface="+mn-cs"/>
              </a:rPr>
              <a:t> sensible and latent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heat</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of</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water</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vapor</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cools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surface</a:t>
            </a:r>
            <a:r>
              <a:rPr kumimoji="0" lang="de-CH" sz="1350" b="0" i="0" u="none" strike="noStrike" kern="1200" cap="none" spc="0" normalizeH="0" baseline="0" noProof="0" dirty="0">
                <a:ln>
                  <a:noFill/>
                </a:ln>
                <a:solidFill>
                  <a:srgbClr val="413C3A"/>
                </a:solidFill>
                <a:effectLst/>
                <a:uLnTx/>
                <a:uFillTx/>
                <a:latin typeface="Arial"/>
                <a:ea typeface="+mn-ea"/>
                <a:cs typeface="+mn-cs"/>
              </a:rPr>
              <a:t> and </a:t>
            </a:r>
            <a:r>
              <a:rPr kumimoji="0" lang="de-CH" sz="1350" b="0" i="0" u="none" strike="noStrike" kern="1200" cap="none" spc="0" normalizeH="0" baseline="0" noProof="0" dirty="0" err="1">
                <a:ln>
                  <a:noFill/>
                </a:ln>
                <a:solidFill>
                  <a:srgbClr val="413C3A"/>
                </a:solidFill>
                <a:effectLst/>
                <a:uLnTx/>
                <a:uFillTx/>
                <a:latin typeface="Arial"/>
                <a:ea typeface="+mn-ea"/>
                <a:cs typeface="+mn-cs"/>
              </a:rPr>
              <a:t>warms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troposphere</a:t>
            </a:r>
            <a:r>
              <a:rPr kumimoji="0" lang="de-CH" sz="1350" b="0" i="0" u="none" strike="noStrike" kern="1200" cap="none" spc="0" normalizeH="0" baseline="0" noProof="0" dirty="0">
                <a:ln>
                  <a:noFill/>
                </a:ln>
                <a:solidFill>
                  <a:srgbClr val="413C3A"/>
                </a:solidFill>
                <a:effectLst/>
                <a:uLnTx/>
                <a:uFillTx/>
                <a:latin typeface="Arial"/>
                <a:ea typeface="+mn-ea"/>
                <a:cs typeface="+mn-cs"/>
              </a:rPr>
              <a:t> and </a:t>
            </a:r>
            <a:r>
              <a:rPr kumimoji="0" lang="de-CH" sz="1350" b="0" i="0" u="none" strike="noStrike" kern="1200" cap="none" spc="0" normalizeH="0" baseline="0" noProof="0" dirty="0" err="1">
                <a:ln>
                  <a:noFill/>
                </a:ln>
                <a:solidFill>
                  <a:srgbClr val="413C3A"/>
                </a:solidFill>
                <a:effectLst/>
                <a:uLnTx/>
                <a:uFillTx/>
                <a:latin typeface="Arial"/>
                <a:ea typeface="+mn-ea"/>
                <a:cs typeface="+mn-cs"/>
              </a:rPr>
              <a:t>leads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to</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observed</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lapse</a:t>
            </a:r>
            <a:r>
              <a:rPr kumimoji="0" lang="de-CH" sz="1350" b="0" i="0" u="none" strike="noStrike" kern="1200" cap="none" spc="0" normalizeH="0" baseline="0" noProof="0" dirty="0">
                <a:ln>
                  <a:noFill/>
                </a:ln>
                <a:solidFill>
                  <a:srgbClr val="413C3A"/>
                </a:solidFill>
                <a:effectLst/>
                <a:uLnTx/>
                <a:uFillTx/>
                <a:latin typeface="Arial"/>
                <a:ea typeface="+mn-ea"/>
                <a:cs typeface="+mn-cs"/>
              </a:rPr>
              <a:t> rate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of</a:t>
            </a:r>
            <a:r>
              <a:rPr kumimoji="0" lang="de-CH" sz="1350" b="0" i="0" u="none" strike="noStrike" kern="1200" cap="none" spc="0" normalizeH="0" baseline="0" noProof="0" dirty="0">
                <a:ln>
                  <a:noFill/>
                </a:ln>
                <a:solidFill>
                  <a:srgbClr val="413C3A"/>
                </a:solidFill>
                <a:effectLst/>
                <a:uLnTx/>
                <a:uFillTx/>
                <a:latin typeface="Arial"/>
                <a:ea typeface="+mn-ea"/>
                <a:cs typeface="+mn-cs"/>
              </a:rPr>
              <a:t> -6.5 K / km. </a:t>
            </a:r>
          </a:p>
        </p:txBody>
      </p:sp>
      <p:sp>
        <p:nvSpPr>
          <p:cNvPr id="13" name="TextBox 12"/>
          <p:cNvSpPr txBox="1"/>
          <p:nvPr/>
        </p:nvSpPr>
        <p:spPr>
          <a:xfrm>
            <a:off x="19272" y="2222175"/>
            <a:ext cx="2150718" cy="320857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err="1">
                <a:ln>
                  <a:noFill/>
                </a:ln>
                <a:solidFill>
                  <a:srgbClr val="413C3A"/>
                </a:solidFill>
                <a:effectLst/>
                <a:uLnTx/>
                <a:uFillTx/>
                <a:latin typeface="Arial"/>
                <a:ea typeface="+mn-ea"/>
                <a:cs typeface="+mn-cs"/>
              </a:rPr>
              <a:t>Because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density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of</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atmosphere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increases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close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to</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surface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layers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become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optically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thicker</a:t>
            </a:r>
            <a:r>
              <a:rPr kumimoji="0" lang="de-CH" sz="1350" b="0" i="0" u="none" strike="noStrike" kern="1200" cap="none" spc="0" normalizeH="0" baseline="0" noProof="0" dirty="0">
                <a:ln>
                  <a:noFill/>
                </a:ln>
                <a:solidFill>
                  <a:srgbClr val="413C3A"/>
                </a:solidFill>
                <a:effectLst/>
                <a:uLnTx/>
                <a:uFillTx/>
                <a:latin typeface="Arial"/>
                <a:ea typeface="+mn-ea"/>
                <a:cs typeface="+mn-cs"/>
              </a:rPr>
              <a:t> and </a:t>
            </a:r>
            <a:r>
              <a:rPr kumimoji="0" lang="de-CH" sz="1350" b="0" i="0" u="none" strike="noStrike" kern="1200" cap="none" spc="0" normalizeH="0" baseline="0" noProof="0" dirty="0" err="1">
                <a:ln>
                  <a:noFill/>
                </a:ln>
                <a:solidFill>
                  <a:srgbClr val="413C3A"/>
                </a:solidFill>
                <a:effectLst/>
                <a:uLnTx/>
                <a:uFillTx/>
                <a:latin typeface="Arial"/>
                <a:ea typeface="+mn-ea"/>
                <a:cs typeface="+mn-cs"/>
              </a:rPr>
              <a:t>physically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thinner</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Hence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removing</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heat</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near</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surface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becomes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difficult</a:t>
            </a:r>
            <a:r>
              <a:rPr kumimoji="0" lang="de-CH" sz="1350" b="0" i="0" u="none" strike="noStrike" kern="1200" cap="none" spc="0" normalizeH="0" baseline="0" noProof="0" dirty="0">
                <a:ln>
                  <a:noFill/>
                </a:ln>
                <a:solidFill>
                  <a:srgbClr val="413C3A"/>
                </a:solidFill>
                <a:effectLst/>
                <a:uLnTx/>
                <a:uFillTx/>
                <a:latin typeface="Arial"/>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err="1">
                <a:ln>
                  <a:noFill/>
                </a:ln>
                <a:solidFill>
                  <a:srgbClr val="413C3A"/>
                </a:solidFill>
                <a:effectLst/>
                <a:uLnTx/>
                <a:uFillTx/>
                <a:latin typeface="Arial"/>
                <a:ea typeface="+mn-ea"/>
                <a:cs typeface="+mn-cs"/>
              </a:rPr>
              <a:t>If</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only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radiative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equilibrium</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were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responsible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for</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energy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balance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Earth’s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surface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would</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be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very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hot</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endParaRPr kumimoji="0" lang="fr-CH" sz="1350" b="0" i="0" u="none" strike="noStrike" kern="1200" cap="none" spc="0" normalizeH="0" baseline="0" noProof="0" dirty="0">
              <a:ln>
                <a:noFill/>
              </a:ln>
              <a:solidFill>
                <a:srgbClr val="413C3A"/>
              </a:solidFill>
              <a:effectLst/>
              <a:uLnTx/>
              <a:uFillTx/>
              <a:latin typeface="Arial"/>
              <a:ea typeface="+mn-ea"/>
              <a:cs typeface="+mn-cs"/>
            </a:endParaRPr>
          </a:p>
        </p:txBody>
      </p:sp>
      <p:cxnSp>
        <p:nvCxnSpPr>
          <p:cNvPr id="15" name="Straight Arrow Connector 14"/>
          <p:cNvCxnSpPr/>
          <p:nvPr/>
        </p:nvCxnSpPr>
        <p:spPr>
          <a:xfrm>
            <a:off x="1928191" y="5118652"/>
            <a:ext cx="2454966" cy="397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0157186" y="5430746"/>
            <a:ext cx="1879101" cy="50783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err="1">
                <a:ln>
                  <a:noFill/>
                </a:ln>
                <a:solidFill>
                  <a:srgbClr val="413C3A"/>
                </a:solidFill>
                <a:effectLst/>
                <a:uLnTx/>
                <a:uFillTx/>
                <a:latin typeface="Arial"/>
                <a:ea typeface="+mn-ea"/>
                <a:cs typeface="+mn-cs"/>
              </a:rPr>
              <a:t>equil</a:t>
            </a:r>
            <a:r>
              <a:rPr kumimoji="0" lang="de-CH" sz="1350" b="0" i="0" u="none" strike="noStrike" kern="1200" cap="none" spc="0" normalizeH="0" baseline="0" noProof="0" dirty="0">
                <a:ln>
                  <a:noFill/>
                </a:ln>
                <a:solidFill>
                  <a:srgbClr val="413C3A"/>
                </a:solidFill>
                <a:effectLst/>
                <a:uLnTx/>
                <a:uFillTx/>
                <a:latin typeface="Arial"/>
                <a:ea typeface="+mn-ea"/>
                <a:cs typeface="+mn-cs"/>
              </a:rPr>
              <a:t>. = </a:t>
            </a:r>
            <a:r>
              <a:rPr kumimoji="0" lang="de-CH" sz="1350" b="0" i="0" u="none" strike="noStrike" kern="1200" cap="none" spc="0" normalizeH="0" baseline="0" noProof="0" dirty="0" err="1">
                <a:ln>
                  <a:noFill/>
                </a:ln>
                <a:solidFill>
                  <a:srgbClr val="413C3A"/>
                </a:solidFill>
                <a:effectLst/>
                <a:uLnTx/>
                <a:uFillTx/>
                <a:latin typeface="Arial"/>
                <a:ea typeface="+mn-ea"/>
                <a:cs typeface="+mn-cs"/>
              </a:rPr>
              <a:t>equilibrium</a:t>
            </a:r>
            <a:endParaRPr kumimoji="0" lang="de-CH" sz="1350" b="0" i="0" u="none" strike="noStrike" kern="1200" cap="none" spc="0" normalizeH="0" baseline="0" noProof="0" dirty="0">
              <a:ln>
                <a:noFill/>
              </a:ln>
              <a:solidFill>
                <a:srgbClr val="413C3A"/>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err="1">
                <a:ln>
                  <a:noFill/>
                </a:ln>
                <a:solidFill>
                  <a:srgbClr val="413C3A"/>
                </a:solidFill>
                <a:effectLst/>
                <a:uLnTx/>
                <a:uFillTx/>
                <a:latin typeface="Arial"/>
                <a:ea typeface="+mn-ea"/>
                <a:cs typeface="+mn-cs"/>
              </a:rPr>
              <a:t>ajd</a:t>
            </a:r>
            <a:r>
              <a:rPr kumimoji="0" lang="de-CH" sz="1350" b="0" i="0" u="none" strike="noStrike" kern="1200" cap="none" spc="0" normalizeH="0" baseline="0" noProof="0" dirty="0">
                <a:ln>
                  <a:noFill/>
                </a:ln>
                <a:solidFill>
                  <a:srgbClr val="413C3A"/>
                </a:solidFill>
                <a:effectLst/>
                <a:uLnTx/>
                <a:uFillTx/>
                <a:latin typeface="Arial"/>
                <a:ea typeface="+mn-ea"/>
                <a:cs typeface="+mn-cs"/>
              </a:rPr>
              <a:t>. = </a:t>
            </a:r>
            <a:r>
              <a:rPr kumimoji="0" lang="de-CH" sz="1350" b="0" i="0" u="none" strike="noStrike" kern="1200" cap="none" spc="0" normalizeH="0" baseline="0" noProof="0" dirty="0" err="1">
                <a:ln>
                  <a:noFill/>
                </a:ln>
                <a:solidFill>
                  <a:srgbClr val="413C3A"/>
                </a:solidFill>
                <a:effectLst/>
                <a:uLnTx/>
                <a:uFillTx/>
                <a:latin typeface="Arial"/>
                <a:ea typeface="+mn-ea"/>
                <a:cs typeface="+mn-cs"/>
              </a:rPr>
              <a:t>adjustment</a:t>
            </a:r>
            <a:endParaRPr kumimoji="0" lang="fr-CH" sz="1350" b="0" i="0" u="none" strike="noStrike" kern="1200" cap="none" spc="0" normalizeH="0" baseline="0" noProof="0" dirty="0">
              <a:ln>
                <a:noFill/>
              </a:ln>
              <a:solidFill>
                <a:srgbClr val="413C3A"/>
              </a:solidFill>
              <a:effectLst/>
              <a:uLnTx/>
              <a:uFillTx/>
              <a:latin typeface="Arial"/>
              <a:ea typeface="+mn-ea"/>
              <a:cs typeface="+mn-cs"/>
            </a:endParaRPr>
          </a:p>
        </p:txBody>
      </p:sp>
      <p:sp>
        <p:nvSpPr>
          <p:cNvPr id="2" name="Slide Number Placeholder 1"/>
          <p:cNvSpPr>
            <a:spLocks noGrp="1"/>
          </p:cNvSpPr>
          <p:nvPr>
            <p:ph type="sldNum" sz="quarter" idx="12"/>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B56CAFD7-43D8-48AC-9B2B-CF70ACC9AB96}" type="slidenum">
              <a:rPr kumimoji="0" lang="fr-CH" sz="933" b="1" i="0" u="none" strike="noStrike" kern="1200" cap="none" spc="0" normalizeH="0" baseline="0" noProof="0" smtClean="0">
                <a:ln>
                  <a:noFill/>
                </a:ln>
                <a:solidFill>
                  <a:srgbClr val="413C3A"/>
                </a:solidFill>
                <a:effectLst/>
                <a:uLnTx/>
                <a:uFillTx/>
                <a:latin typeface="Franklin Gothic Demi Cond"/>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6</a:t>
            </a:fld>
            <a:endParaRPr kumimoji="0" lang="fr-CH" sz="933" b="1" i="0" u="none" strike="noStrike" kern="1200" cap="none" spc="0" normalizeH="0" baseline="0" noProof="0">
              <a:ln>
                <a:noFill/>
              </a:ln>
              <a:solidFill>
                <a:srgbClr val="413C3A"/>
              </a:solidFill>
              <a:effectLst/>
              <a:uLnTx/>
              <a:uFillTx/>
              <a:latin typeface="Franklin Gothic Demi Cond"/>
              <a:ea typeface="+mn-ea"/>
              <a:cs typeface="+mn-cs"/>
            </a:endParaRPr>
          </a:p>
        </p:txBody>
      </p:sp>
      <p:grpSp>
        <p:nvGrpSpPr>
          <p:cNvPr id="10" name="Group 9"/>
          <p:cNvGrpSpPr/>
          <p:nvPr/>
        </p:nvGrpSpPr>
        <p:grpSpPr>
          <a:xfrm>
            <a:off x="2966692" y="883347"/>
            <a:ext cx="2486025" cy="3106180"/>
            <a:chOff x="2966692" y="883347"/>
            <a:chExt cx="2486025" cy="3106180"/>
          </a:xfrm>
        </p:grpSpPr>
        <p:sp>
          <p:nvSpPr>
            <p:cNvPr id="3" name="TextBox 2"/>
            <p:cNvSpPr txBox="1"/>
            <p:nvPr/>
          </p:nvSpPr>
          <p:spPr>
            <a:xfrm>
              <a:off x="2966692" y="883347"/>
              <a:ext cx="2486025" cy="133882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de-CH" sz="1350" b="0" i="0" u="none" strike="noStrike" kern="1200" cap="none" spc="0" normalizeH="0" baseline="0" noProof="0" dirty="0">
                  <a:ln>
                    <a:noFill/>
                  </a:ln>
                  <a:solidFill>
                    <a:srgbClr val="413C3A"/>
                  </a:solidFill>
                  <a:effectLst/>
                  <a:uLnTx/>
                  <a:uFillTx/>
                  <a:latin typeface="Arial"/>
                  <a:ea typeface="+mn-ea"/>
                  <a:cs typeface="+mn-cs"/>
                </a:rPr>
                <a:t>Further </a:t>
              </a:r>
              <a:r>
                <a:rPr kumimoji="0" lang="de-CH" sz="1350" b="0" i="0" u="none" strike="noStrike" kern="1200" cap="none" spc="0" normalizeH="0" baseline="0" noProof="0" dirty="0" err="1">
                  <a:ln>
                    <a:noFill/>
                  </a:ln>
                  <a:solidFill>
                    <a:srgbClr val="413C3A"/>
                  </a:solidFill>
                  <a:effectLst/>
                  <a:uLnTx/>
                  <a:uFillTx/>
                  <a:latin typeface="Arial"/>
                  <a:ea typeface="+mn-ea"/>
                  <a:cs typeface="+mn-cs"/>
                </a:rPr>
                <a:t>aloft</a:t>
              </a:r>
              <a:r>
                <a:rPr kumimoji="0" lang="de-CH" sz="1350" b="0" i="0" u="none" strike="noStrike" kern="1200" cap="none" spc="0" normalizeH="0" baseline="0" noProof="0" dirty="0">
                  <a:ln>
                    <a:noFill/>
                  </a:ln>
                  <a:solidFill>
                    <a:srgbClr val="413C3A"/>
                  </a:solidFill>
                  <a:effectLst/>
                  <a:uLnTx/>
                  <a:uFillTx/>
                  <a:latin typeface="Arial"/>
                  <a:ea typeface="+mn-ea"/>
                  <a:cs typeface="+mn-cs"/>
                </a:rPr>
                <a:t> in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troposphere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re</a:t>
              </a:r>
              <a:r>
                <a:rPr kumimoji="0" lang="de-CH" sz="1350" b="0" i="0" u="none" strike="noStrike" kern="1200" cap="none" spc="0" normalizeH="0" baseline="0" noProof="0" dirty="0">
                  <a:ln>
                    <a:noFill/>
                  </a:ln>
                  <a:solidFill>
                    <a:srgbClr val="413C3A"/>
                  </a:solidFill>
                  <a:effectLst/>
                  <a:uLnTx/>
                  <a:uFillTx/>
                  <a:latin typeface="Arial"/>
                  <a:ea typeface="+mn-ea"/>
                  <a:cs typeface="+mn-cs"/>
                </a:rPr>
                <a:t>-emission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of</a:t>
              </a:r>
              <a:r>
                <a:rPr kumimoji="0" lang="de-CH" sz="1350" b="0" i="0" u="none" strike="noStrike" kern="1200" cap="none" spc="0" normalizeH="0" baseline="0" noProof="0" dirty="0">
                  <a:ln>
                    <a:noFill/>
                  </a:ln>
                  <a:solidFill>
                    <a:srgbClr val="413C3A"/>
                  </a:solidFill>
                  <a:effectLst/>
                  <a:uLnTx/>
                  <a:uFillTx/>
                  <a:latin typeface="Arial"/>
                  <a:ea typeface="+mn-ea"/>
                  <a:cs typeface="+mn-cs"/>
                </a:rPr>
                <a:t> IR </a:t>
              </a:r>
              <a:r>
                <a:rPr kumimoji="0" lang="de-CH" sz="1350" b="0" i="0" u="none" strike="noStrike" kern="1200" cap="none" spc="0" normalizeH="0" baseline="0" noProof="0" dirty="0" err="1">
                  <a:ln>
                    <a:noFill/>
                  </a:ln>
                  <a:solidFill>
                    <a:srgbClr val="413C3A"/>
                  </a:solidFill>
                  <a:effectLst/>
                  <a:uLnTx/>
                  <a:uFillTx/>
                  <a:latin typeface="Arial"/>
                  <a:ea typeface="+mn-ea"/>
                  <a:cs typeface="+mn-cs"/>
                </a:rPr>
                <a:t>radiation</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by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infrared-active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gases</a:t>
              </a:r>
              <a:r>
                <a:rPr kumimoji="0" lang="de-CH" sz="1350" b="0" i="0" u="none" strike="noStrike" kern="1200" cap="none" spc="0" normalizeH="0" baseline="0" noProof="0" dirty="0">
                  <a:ln>
                    <a:noFill/>
                  </a:ln>
                  <a:solidFill>
                    <a:srgbClr val="413C3A"/>
                  </a:solidFill>
                  <a:effectLst/>
                  <a:uLnTx/>
                  <a:uFillTx/>
                  <a:latin typeface="Arial"/>
                  <a:ea typeface="+mn-ea"/>
                  <a:cs typeface="+mn-cs"/>
                </a:rPr>
                <a:t> and </a:t>
              </a:r>
              <a:r>
                <a:rPr kumimoji="0" lang="de-CH" sz="1350" b="0" i="0" u="none" strike="noStrike" kern="1200" cap="none" spc="0" normalizeH="0" baseline="0" noProof="0" dirty="0" err="1">
                  <a:ln>
                    <a:noFill/>
                  </a:ln>
                  <a:solidFill>
                    <a:srgbClr val="413C3A"/>
                  </a:solidFill>
                  <a:effectLst/>
                  <a:uLnTx/>
                  <a:uFillTx/>
                  <a:latin typeface="Arial"/>
                  <a:ea typeface="+mn-ea"/>
                  <a:cs typeface="+mn-cs"/>
                </a:rPr>
                <a:t>clouds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leads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to</a:t>
              </a:r>
              <a:r>
                <a:rPr kumimoji="0" lang="de-CH" sz="1350" b="0" i="0" u="none" strike="noStrike" kern="1200" cap="none" spc="0" normalizeH="0" baseline="0" noProof="0" dirty="0">
                  <a:ln>
                    <a:noFill/>
                  </a:ln>
                  <a:solidFill>
                    <a:srgbClr val="413C3A"/>
                  </a:solidFill>
                  <a:effectLst/>
                  <a:uLnTx/>
                  <a:uFillTx/>
                  <a:latin typeface="Arial"/>
                  <a:ea typeface="+mn-ea"/>
                  <a:cs typeface="+mn-cs"/>
                </a:rPr>
                <a:t> a </a:t>
              </a:r>
              <a:r>
                <a:rPr kumimoji="0" lang="de-CH" sz="1350" b="0" i="0" u="none" strike="noStrike" kern="1200" cap="none" spc="0" normalizeH="0" baseline="0" noProof="0" dirty="0" err="1">
                  <a:ln>
                    <a:noFill/>
                  </a:ln>
                  <a:solidFill>
                    <a:srgbClr val="413C3A"/>
                  </a:solidFill>
                  <a:effectLst/>
                  <a:uLnTx/>
                  <a:uFillTx/>
                  <a:latin typeface="Arial"/>
                  <a:ea typeface="+mn-ea"/>
                  <a:cs typeface="+mn-cs"/>
                </a:rPr>
                <a:t>net</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energy</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loss</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of</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the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r>
                <a:rPr kumimoji="0" lang="de-CH" sz="1350" b="0" i="0" u="none" strike="noStrike" kern="1200" cap="none" spc="0" normalizeH="0" baseline="0" noProof="0" dirty="0" err="1">
                  <a:ln>
                    <a:noFill/>
                  </a:ln>
                  <a:solidFill>
                    <a:srgbClr val="413C3A"/>
                  </a:solidFill>
                  <a:effectLst/>
                  <a:uLnTx/>
                  <a:uFillTx/>
                  <a:latin typeface="Arial"/>
                  <a:ea typeface="+mn-ea"/>
                  <a:cs typeface="+mn-cs"/>
                </a:rPr>
                <a:t>atmosphere</a:t>
              </a:r>
              <a:r>
                <a:rPr kumimoji="0" lang="de-CH" sz="1350" b="0" i="0" u="none" strike="noStrike" kern="1200" cap="none" spc="0" normalizeH="0" baseline="0" noProof="0" dirty="0">
                  <a:ln>
                    <a:noFill/>
                  </a:ln>
                  <a:solidFill>
                    <a:srgbClr val="413C3A"/>
                  </a:solidFill>
                  <a:effectLst/>
                  <a:uLnTx/>
                  <a:uFillTx/>
                  <a:latin typeface="Arial"/>
                  <a:ea typeface="+mn-ea"/>
                  <a:cs typeface="+mn-cs"/>
                </a:rPr>
                <a:t>. </a:t>
              </a:r>
              <a:endParaRPr kumimoji="0" lang="fr-CH" sz="1350" b="0" i="0" u="none" strike="noStrike" kern="1200" cap="none" spc="0" normalizeH="0" baseline="0" noProof="0" dirty="0">
                <a:ln>
                  <a:noFill/>
                </a:ln>
                <a:solidFill>
                  <a:srgbClr val="413C3A"/>
                </a:solidFill>
                <a:effectLst/>
                <a:uLnTx/>
                <a:uFillTx/>
                <a:latin typeface="Arial"/>
                <a:ea typeface="+mn-ea"/>
                <a:cs typeface="+mn-cs"/>
              </a:endParaRPr>
            </a:p>
          </p:txBody>
        </p:sp>
        <p:cxnSp>
          <p:nvCxnSpPr>
            <p:cNvPr id="7" name="Straight Arrow Connector 6"/>
            <p:cNvCxnSpPr/>
            <p:nvPr/>
          </p:nvCxnSpPr>
          <p:spPr>
            <a:xfrm flipH="1">
              <a:off x="3155674" y="2222175"/>
              <a:ext cx="720587" cy="17673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D8C1660B-3805-4E88-8E2F-9C377E6AC93F}"/>
              </a:ext>
            </a:extLst>
          </p:cNvPr>
          <p:cNvSpPr/>
          <p:nvPr/>
        </p:nvSpPr>
        <p:spPr>
          <a:xfrm>
            <a:off x="5773783" y="1461939"/>
            <a:ext cx="4383403" cy="4755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11166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136059CD-D393-485B-A366-D575B227071D}"/>
              </a:ext>
            </a:extLst>
          </p:cNvPr>
          <p:cNvPicPr>
            <a:picLocks noGrp="1" noChangeAspect="1"/>
          </p:cNvPicPr>
          <p:nvPr>
            <p:ph idx="1"/>
          </p:nvPr>
        </p:nvPicPr>
        <p:blipFill>
          <a:blip r:embed="rId2"/>
          <a:stretch>
            <a:fillRect/>
          </a:stretch>
        </p:blipFill>
        <p:spPr>
          <a:xfrm>
            <a:off x="6207172" y="30548"/>
            <a:ext cx="5189973" cy="6827452"/>
          </a:xfrm>
        </p:spPr>
      </p:pic>
      <p:sp>
        <p:nvSpPr>
          <p:cNvPr id="3" name="Titel 2">
            <a:extLst>
              <a:ext uri="{FF2B5EF4-FFF2-40B4-BE49-F238E27FC236}">
                <a16:creationId xmlns:a16="http://schemas.microsoft.com/office/drawing/2014/main" id="{EA3BEEF4-76BD-408D-B106-7F0E60D16481}"/>
              </a:ext>
            </a:extLst>
          </p:cNvPr>
          <p:cNvSpPr>
            <a:spLocks noGrp="1"/>
          </p:cNvSpPr>
          <p:nvPr>
            <p:ph type="title"/>
          </p:nvPr>
        </p:nvSpPr>
        <p:spPr/>
        <p:txBody>
          <a:bodyPr/>
          <a:lstStyle/>
          <a:p>
            <a:r>
              <a:rPr lang="de-CH" dirty="0" err="1"/>
              <a:t>Stratospheric</a:t>
            </a:r>
            <a:r>
              <a:rPr lang="de-CH" dirty="0"/>
              <a:t> </a:t>
            </a:r>
            <a:r>
              <a:rPr lang="de-CH" dirty="0" err="1"/>
              <a:t>cooling</a:t>
            </a:r>
            <a:endParaRPr lang="en-CH" dirty="0"/>
          </a:p>
        </p:txBody>
      </p:sp>
      <p:sp>
        <p:nvSpPr>
          <p:cNvPr id="4" name="Foliennummernplatzhalter 3">
            <a:extLst>
              <a:ext uri="{FF2B5EF4-FFF2-40B4-BE49-F238E27FC236}">
                <a16:creationId xmlns:a16="http://schemas.microsoft.com/office/drawing/2014/main" id="{A8838964-CE5E-41F9-8CEE-824D2E63E314}"/>
              </a:ext>
            </a:extLst>
          </p:cNvPr>
          <p:cNvSpPr>
            <a:spLocks noGrp="1"/>
          </p:cNvSpPr>
          <p:nvPr>
            <p:ph type="sldNum" sz="quarter" idx="12"/>
          </p:nvPr>
        </p:nvSpPr>
        <p:spPr/>
        <p:txBody>
          <a:bodyPr/>
          <a:lstStyle/>
          <a:p>
            <a:fld id="{6F203418-132E-4FD2-B81E-AF30B41FD245}" type="slidenum">
              <a:rPr lang="fr-CH" smtClean="0"/>
              <a:t>7</a:t>
            </a:fld>
            <a:endParaRPr lang="fr-CH"/>
          </a:p>
        </p:txBody>
      </p:sp>
      <p:sp>
        <p:nvSpPr>
          <p:cNvPr id="10" name="Textfeld 9">
            <a:extLst>
              <a:ext uri="{FF2B5EF4-FFF2-40B4-BE49-F238E27FC236}">
                <a16:creationId xmlns:a16="http://schemas.microsoft.com/office/drawing/2014/main" id="{83A7D9A5-925D-4FB7-AD51-2A50ED1AC035}"/>
              </a:ext>
            </a:extLst>
          </p:cNvPr>
          <p:cNvSpPr txBox="1"/>
          <p:nvPr/>
        </p:nvSpPr>
        <p:spPr>
          <a:xfrm>
            <a:off x="10184143" y="328379"/>
            <a:ext cx="801356" cy="300082"/>
          </a:xfrm>
          <a:prstGeom prst="rect">
            <a:avLst/>
          </a:prstGeom>
          <a:noFill/>
        </p:spPr>
        <p:txBody>
          <a:bodyPr wrap="square">
            <a:spAutoFit/>
          </a:bodyPr>
          <a:lstStyle/>
          <a:p>
            <a:r>
              <a:rPr lang="en-US" b="1" dirty="0"/>
              <a:t>45 km</a:t>
            </a:r>
            <a:endParaRPr lang="en-CH" b="1" dirty="0"/>
          </a:p>
        </p:txBody>
      </p:sp>
      <p:sp>
        <p:nvSpPr>
          <p:cNvPr id="11" name="Textfeld 10">
            <a:extLst>
              <a:ext uri="{FF2B5EF4-FFF2-40B4-BE49-F238E27FC236}">
                <a16:creationId xmlns:a16="http://schemas.microsoft.com/office/drawing/2014/main" id="{B45DCCF7-CB2F-4E32-9D63-9B5B61906019}"/>
              </a:ext>
            </a:extLst>
          </p:cNvPr>
          <p:cNvSpPr txBox="1"/>
          <p:nvPr/>
        </p:nvSpPr>
        <p:spPr>
          <a:xfrm>
            <a:off x="10184143" y="1455006"/>
            <a:ext cx="801356" cy="300082"/>
          </a:xfrm>
          <a:prstGeom prst="rect">
            <a:avLst/>
          </a:prstGeom>
          <a:noFill/>
        </p:spPr>
        <p:txBody>
          <a:bodyPr wrap="square">
            <a:spAutoFit/>
          </a:bodyPr>
          <a:lstStyle/>
          <a:p>
            <a:r>
              <a:rPr lang="en-US" b="1" dirty="0"/>
              <a:t>38 km</a:t>
            </a:r>
            <a:endParaRPr lang="en-CH" b="1" dirty="0"/>
          </a:p>
        </p:txBody>
      </p:sp>
      <p:sp>
        <p:nvSpPr>
          <p:cNvPr id="12" name="Textfeld 11">
            <a:extLst>
              <a:ext uri="{FF2B5EF4-FFF2-40B4-BE49-F238E27FC236}">
                <a16:creationId xmlns:a16="http://schemas.microsoft.com/office/drawing/2014/main" id="{2C1AA87C-2A88-48A3-A376-F42B7136D668}"/>
              </a:ext>
            </a:extLst>
          </p:cNvPr>
          <p:cNvSpPr txBox="1"/>
          <p:nvPr/>
        </p:nvSpPr>
        <p:spPr>
          <a:xfrm>
            <a:off x="10184143" y="2431592"/>
            <a:ext cx="801356" cy="300082"/>
          </a:xfrm>
          <a:prstGeom prst="rect">
            <a:avLst/>
          </a:prstGeom>
          <a:noFill/>
        </p:spPr>
        <p:txBody>
          <a:bodyPr wrap="square">
            <a:spAutoFit/>
          </a:bodyPr>
          <a:lstStyle/>
          <a:p>
            <a:r>
              <a:rPr lang="en-US" b="1" dirty="0"/>
              <a:t>30 km</a:t>
            </a:r>
            <a:endParaRPr lang="en-CH" b="1" dirty="0"/>
          </a:p>
        </p:txBody>
      </p:sp>
      <p:sp>
        <p:nvSpPr>
          <p:cNvPr id="13" name="Textfeld 12">
            <a:extLst>
              <a:ext uri="{FF2B5EF4-FFF2-40B4-BE49-F238E27FC236}">
                <a16:creationId xmlns:a16="http://schemas.microsoft.com/office/drawing/2014/main" id="{B129F9FB-AC28-4C9F-A9F0-3546C82E06E7}"/>
              </a:ext>
            </a:extLst>
          </p:cNvPr>
          <p:cNvSpPr txBox="1"/>
          <p:nvPr/>
        </p:nvSpPr>
        <p:spPr>
          <a:xfrm>
            <a:off x="10184143" y="3444274"/>
            <a:ext cx="801356" cy="300082"/>
          </a:xfrm>
          <a:prstGeom prst="rect">
            <a:avLst/>
          </a:prstGeom>
          <a:noFill/>
        </p:spPr>
        <p:txBody>
          <a:bodyPr wrap="square">
            <a:spAutoFit/>
          </a:bodyPr>
          <a:lstStyle/>
          <a:p>
            <a:r>
              <a:rPr lang="en-US" b="1" dirty="0"/>
              <a:t>19 km</a:t>
            </a:r>
            <a:endParaRPr lang="en-CH" b="1" dirty="0"/>
          </a:p>
        </p:txBody>
      </p:sp>
      <p:sp>
        <p:nvSpPr>
          <p:cNvPr id="14" name="Textfeld 13">
            <a:extLst>
              <a:ext uri="{FF2B5EF4-FFF2-40B4-BE49-F238E27FC236}">
                <a16:creationId xmlns:a16="http://schemas.microsoft.com/office/drawing/2014/main" id="{5D7E4404-860D-4C89-A4E1-3AF700B14BBF}"/>
              </a:ext>
            </a:extLst>
          </p:cNvPr>
          <p:cNvSpPr txBox="1"/>
          <p:nvPr/>
        </p:nvSpPr>
        <p:spPr>
          <a:xfrm>
            <a:off x="10250697" y="5001096"/>
            <a:ext cx="801356" cy="300082"/>
          </a:xfrm>
          <a:prstGeom prst="rect">
            <a:avLst/>
          </a:prstGeom>
          <a:noFill/>
        </p:spPr>
        <p:txBody>
          <a:bodyPr wrap="square">
            <a:spAutoFit/>
          </a:bodyPr>
          <a:lstStyle/>
          <a:p>
            <a:r>
              <a:rPr lang="en-US" b="1" dirty="0"/>
              <a:t>5.6 km</a:t>
            </a:r>
            <a:endParaRPr lang="en-CH" b="1" dirty="0"/>
          </a:p>
        </p:txBody>
      </p:sp>
      <p:sp>
        <p:nvSpPr>
          <p:cNvPr id="15" name="Textfeld 14">
            <a:extLst>
              <a:ext uri="{FF2B5EF4-FFF2-40B4-BE49-F238E27FC236}">
                <a16:creationId xmlns:a16="http://schemas.microsoft.com/office/drawing/2014/main" id="{B1F8AC02-23D7-4178-B238-749882F6CCD3}"/>
              </a:ext>
            </a:extLst>
          </p:cNvPr>
          <p:cNvSpPr txBox="1"/>
          <p:nvPr/>
        </p:nvSpPr>
        <p:spPr>
          <a:xfrm>
            <a:off x="10250697" y="6013778"/>
            <a:ext cx="801356" cy="300082"/>
          </a:xfrm>
          <a:prstGeom prst="rect">
            <a:avLst/>
          </a:prstGeom>
          <a:noFill/>
        </p:spPr>
        <p:txBody>
          <a:bodyPr wrap="square">
            <a:spAutoFit/>
          </a:bodyPr>
          <a:lstStyle/>
          <a:p>
            <a:r>
              <a:rPr lang="en-US" b="1" dirty="0"/>
              <a:t>3.1 km</a:t>
            </a:r>
            <a:endParaRPr lang="en-CH" b="1" dirty="0"/>
          </a:p>
        </p:txBody>
      </p:sp>
      <p:sp>
        <p:nvSpPr>
          <p:cNvPr id="17" name="Pfeil: nach oben und unten 16">
            <a:extLst>
              <a:ext uri="{FF2B5EF4-FFF2-40B4-BE49-F238E27FC236}">
                <a16:creationId xmlns:a16="http://schemas.microsoft.com/office/drawing/2014/main" id="{49F93199-D87A-414D-AF72-BB2F90BF93F4}"/>
              </a:ext>
            </a:extLst>
          </p:cNvPr>
          <p:cNvSpPr/>
          <p:nvPr/>
        </p:nvSpPr>
        <p:spPr>
          <a:xfrm>
            <a:off x="11508316" y="501029"/>
            <a:ext cx="521875" cy="6044989"/>
          </a:xfrm>
          <a:prstGeom prst="upDownArrow">
            <a:avLst/>
          </a:prstGeom>
          <a:gradFill>
            <a:gsLst>
              <a:gs pos="63000">
                <a:schemeClr val="bg1"/>
              </a:gs>
              <a:gs pos="0">
                <a:srgbClr val="0070C0"/>
              </a:gs>
              <a:gs pos="100000">
                <a:srgbClr val="FF000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Inhaltsplatzhalter 1">
            <a:extLst>
              <a:ext uri="{FF2B5EF4-FFF2-40B4-BE49-F238E27FC236}">
                <a16:creationId xmlns:a16="http://schemas.microsoft.com/office/drawing/2014/main" id="{90AEF0CB-783C-4094-AA53-0E291281BF3B}"/>
              </a:ext>
            </a:extLst>
          </p:cNvPr>
          <p:cNvSpPr txBox="1">
            <a:spLocks/>
          </p:cNvSpPr>
          <p:nvPr/>
        </p:nvSpPr>
        <p:spPr>
          <a:xfrm>
            <a:off x="1206501" y="1336466"/>
            <a:ext cx="4889499" cy="5209551"/>
          </a:xfrm>
          <a:prstGeom prst="rect">
            <a:avLst/>
          </a:prstGeom>
        </p:spPr>
        <p:txBody>
          <a:bodyPr vert="horz" lIns="180000" tIns="45720" rIns="91440" bIns="45720" rtlCol="0">
            <a:normAutofit/>
          </a:bodyPr>
          <a:lstStyle>
            <a:lvl1pPr marL="228594" indent="-228594" algn="l" defTabSz="914377" rtl="0" eaLnBrk="1" latinLnBrk="0" hangingPunct="1">
              <a:lnSpc>
                <a:spcPct val="90000"/>
              </a:lnSpc>
              <a:spcBef>
                <a:spcPts val="1000"/>
              </a:spcBef>
              <a:buClr>
                <a:schemeClr val="accent1"/>
              </a:buClr>
              <a:buSzPct val="90000"/>
              <a:buFont typeface="Wingdings"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chemeClr val="accent1"/>
              </a:buClr>
              <a:buSzPct val="100000"/>
              <a:buFont typeface="Arial" panose="020B0604020202020204" pitchFamily="34" charset="0"/>
              <a:buChar char="•"/>
              <a:defRPr sz="2133" b="0" i="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SzPct val="90000"/>
              <a:buFont typeface="Wingdings"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CH" dirty="0"/>
              <a:t>The </a:t>
            </a:r>
            <a:r>
              <a:rPr lang="de-CH" dirty="0" err="1"/>
              <a:t>stratosphere</a:t>
            </a:r>
            <a:r>
              <a:rPr lang="de-CH" dirty="0"/>
              <a:t> </a:t>
            </a:r>
            <a:r>
              <a:rPr lang="de-CH" dirty="0" err="1"/>
              <a:t>has</a:t>
            </a:r>
            <a:r>
              <a:rPr lang="de-CH" dirty="0"/>
              <a:t> </a:t>
            </a:r>
            <a:r>
              <a:rPr lang="de-CH" dirty="0" err="1"/>
              <a:t>been</a:t>
            </a:r>
            <a:r>
              <a:rPr lang="de-CH" dirty="0"/>
              <a:t> </a:t>
            </a:r>
            <a:r>
              <a:rPr lang="de-CH" dirty="0" err="1"/>
              <a:t>cooling</a:t>
            </a:r>
            <a:r>
              <a:rPr lang="de-CH" dirty="0"/>
              <a:t> </a:t>
            </a:r>
            <a:r>
              <a:rPr lang="de-CH" dirty="0" err="1"/>
              <a:t>as</a:t>
            </a:r>
            <a:r>
              <a:rPr lang="de-CH" dirty="0"/>
              <a:t> </a:t>
            </a:r>
            <a:r>
              <a:rPr lang="de-CH" dirty="0" err="1"/>
              <a:t>the</a:t>
            </a:r>
            <a:r>
              <a:rPr lang="de-CH" dirty="0"/>
              <a:t> </a:t>
            </a:r>
            <a:r>
              <a:rPr lang="de-CH" dirty="0" err="1"/>
              <a:t>troposphere</a:t>
            </a:r>
            <a:r>
              <a:rPr lang="de-CH" dirty="0"/>
              <a:t> </a:t>
            </a:r>
            <a:r>
              <a:rPr lang="de-CH" dirty="0" err="1"/>
              <a:t>is</a:t>
            </a:r>
            <a:r>
              <a:rPr lang="de-CH" dirty="0"/>
              <a:t> </a:t>
            </a:r>
            <a:r>
              <a:rPr lang="de-CH" dirty="0" err="1"/>
              <a:t>warming</a:t>
            </a:r>
            <a:r>
              <a:rPr lang="de-CH" dirty="0"/>
              <a:t>. </a:t>
            </a:r>
          </a:p>
          <a:p>
            <a:pPr>
              <a:lnSpc>
                <a:spcPct val="100000"/>
              </a:lnSpc>
            </a:pPr>
            <a:r>
              <a:rPr lang="de-CH" dirty="0" err="1"/>
              <a:t>Contributing</a:t>
            </a:r>
            <a:r>
              <a:rPr lang="de-CH" dirty="0"/>
              <a:t> </a:t>
            </a:r>
            <a:r>
              <a:rPr lang="de-CH" dirty="0" err="1"/>
              <a:t>effects</a:t>
            </a:r>
            <a:r>
              <a:rPr lang="de-CH" dirty="0"/>
              <a:t> </a:t>
            </a:r>
            <a:r>
              <a:rPr lang="de-CH" dirty="0" err="1"/>
              <a:t>are</a:t>
            </a:r>
            <a:r>
              <a:rPr lang="de-CH" dirty="0"/>
              <a:t>: </a:t>
            </a:r>
          </a:p>
          <a:p>
            <a:pPr lvl="1">
              <a:lnSpc>
                <a:spcPct val="100000"/>
              </a:lnSpc>
            </a:pPr>
            <a:r>
              <a:rPr lang="de-CH" dirty="0"/>
              <a:t>Depletion </a:t>
            </a:r>
            <a:r>
              <a:rPr lang="de-CH" dirty="0" err="1"/>
              <a:t>of</a:t>
            </a:r>
            <a:r>
              <a:rPr lang="de-CH" dirty="0"/>
              <a:t> </a:t>
            </a:r>
            <a:r>
              <a:rPr lang="de-CH" dirty="0" err="1"/>
              <a:t>the</a:t>
            </a:r>
            <a:r>
              <a:rPr lang="de-CH" dirty="0"/>
              <a:t> </a:t>
            </a:r>
            <a:r>
              <a:rPr lang="de-CH" dirty="0" err="1"/>
              <a:t>ozone</a:t>
            </a:r>
            <a:r>
              <a:rPr lang="de-CH" dirty="0"/>
              <a:t> </a:t>
            </a:r>
            <a:r>
              <a:rPr lang="de-CH" dirty="0" err="1"/>
              <a:t>layer</a:t>
            </a:r>
            <a:r>
              <a:rPr lang="de-CH" dirty="0"/>
              <a:t>. </a:t>
            </a:r>
            <a:r>
              <a:rPr lang="de-CH" dirty="0" err="1"/>
              <a:t>Ozone</a:t>
            </a:r>
            <a:r>
              <a:rPr lang="de-CH" dirty="0"/>
              <a:t> </a:t>
            </a:r>
            <a:r>
              <a:rPr lang="de-CH" dirty="0" err="1"/>
              <a:t>is</a:t>
            </a:r>
            <a:r>
              <a:rPr lang="de-CH" dirty="0"/>
              <a:t> a </a:t>
            </a:r>
            <a:r>
              <a:rPr lang="de-CH" dirty="0" err="1"/>
              <a:t>greenhouse</a:t>
            </a:r>
            <a:r>
              <a:rPr lang="de-CH" dirty="0"/>
              <a:t> gas. </a:t>
            </a:r>
            <a:r>
              <a:rPr lang="de-CH" dirty="0" err="1"/>
              <a:t>Less</a:t>
            </a:r>
            <a:r>
              <a:rPr lang="de-CH" dirty="0"/>
              <a:t> </a:t>
            </a:r>
            <a:r>
              <a:rPr lang="de-CH" dirty="0" err="1"/>
              <a:t>ozone</a:t>
            </a:r>
            <a:r>
              <a:rPr lang="de-CH" dirty="0"/>
              <a:t> </a:t>
            </a:r>
            <a:r>
              <a:rPr lang="de-CH" dirty="0" err="1"/>
              <a:t>means</a:t>
            </a:r>
            <a:r>
              <a:rPr lang="de-CH" dirty="0"/>
              <a:t> </a:t>
            </a:r>
            <a:r>
              <a:rPr lang="de-CH" dirty="0" err="1"/>
              <a:t>less</a:t>
            </a:r>
            <a:r>
              <a:rPr lang="de-CH" dirty="0"/>
              <a:t> IR </a:t>
            </a:r>
            <a:r>
              <a:rPr lang="de-CH" dirty="0" err="1"/>
              <a:t>absorption</a:t>
            </a:r>
            <a:r>
              <a:rPr lang="de-CH" dirty="0"/>
              <a:t>. </a:t>
            </a:r>
          </a:p>
          <a:p>
            <a:pPr lvl="1">
              <a:lnSpc>
                <a:spcPct val="100000"/>
              </a:lnSpc>
            </a:pPr>
            <a:r>
              <a:rPr lang="de-CH" dirty="0"/>
              <a:t>More CO</a:t>
            </a:r>
            <a:r>
              <a:rPr lang="de-CH" baseline="-25000" dirty="0"/>
              <a:t>2</a:t>
            </a:r>
            <a:r>
              <a:rPr lang="de-CH" dirty="0"/>
              <a:t> in </a:t>
            </a:r>
            <a:r>
              <a:rPr lang="de-CH" dirty="0" err="1"/>
              <a:t>the</a:t>
            </a:r>
            <a:r>
              <a:rPr lang="de-CH" dirty="0"/>
              <a:t> </a:t>
            </a:r>
            <a:r>
              <a:rPr lang="de-CH" dirty="0" err="1"/>
              <a:t>troposphere</a:t>
            </a:r>
            <a:r>
              <a:rPr lang="de-CH" dirty="0"/>
              <a:t> </a:t>
            </a:r>
            <a:r>
              <a:rPr lang="de-CH" dirty="0" err="1"/>
              <a:t>means</a:t>
            </a:r>
            <a:r>
              <a:rPr lang="de-CH" dirty="0"/>
              <a:t> </a:t>
            </a:r>
            <a:r>
              <a:rPr lang="de-CH" dirty="0" err="1"/>
              <a:t>that</a:t>
            </a:r>
            <a:r>
              <a:rPr lang="de-CH" dirty="0"/>
              <a:t> </a:t>
            </a:r>
            <a:r>
              <a:rPr lang="de-CH" dirty="0" err="1"/>
              <a:t>the</a:t>
            </a:r>
            <a:r>
              <a:rPr lang="de-CH" dirty="0"/>
              <a:t> </a:t>
            </a:r>
            <a:r>
              <a:rPr lang="de-CH" dirty="0" err="1"/>
              <a:t>flux</a:t>
            </a:r>
            <a:r>
              <a:rPr lang="de-CH" dirty="0"/>
              <a:t> </a:t>
            </a:r>
            <a:r>
              <a:rPr lang="de-CH" dirty="0" err="1"/>
              <a:t>of</a:t>
            </a:r>
            <a:r>
              <a:rPr lang="de-CH" dirty="0"/>
              <a:t> 15 µm IR </a:t>
            </a:r>
            <a:r>
              <a:rPr lang="de-CH" dirty="0" err="1"/>
              <a:t>to</a:t>
            </a:r>
            <a:r>
              <a:rPr lang="de-CH" dirty="0"/>
              <a:t> </a:t>
            </a:r>
            <a:r>
              <a:rPr lang="de-CH" dirty="0" err="1"/>
              <a:t>the</a:t>
            </a:r>
            <a:r>
              <a:rPr lang="de-CH" dirty="0"/>
              <a:t> </a:t>
            </a:r>
            <a:r>
              <a:rPr lang="de-CH" dirty="0" err="1"/>
              <a:t>stratosphere</a:t>
            </a:r>
            <a:r>
              <a:rPr lang="de-CH" dirty="0"/>
              <a:t> </a:t>
            </a:r>
            <a:r>
              <a:rPr lang="de-CH" dirty="0" err="1"/>
              <a:t>is</a:t>
            </a:r>
            <a:r>
              <a:rPr lang="de-CH" dirty="0"/>
              <a:t> </a:t>
            </a:r>
            <a:r>
              <a:rPr lang="de-CH" dirty="0" err="1"/>
              <a:t>diminished</a:t>
            </a:r>
            <a:r>
              <a:rPr lang="de-CH" dirty="0"/>
              <a:t>. So </a:t>
            </a:r>
            <a:r>
              <a:rPr lang="de-CH" dirty="0" err="1"/>
              <a:t>stratospheric</a:t>
            </a:r>
            <a:r>
              <a:rPr lang="de-CH" dirty="0"/>
              <a:t> CO</a:t>
            </a:r>
            <a:r>
              <a:rPr lang="de-CH" baseline="-25000" dirty="0"/>
              <a:t>2</a:t>
            </a:r>
            <a:r>
              <a:rPr lang="de-CH" dirty="0"/>
              <a:t> </a:t>
            </a:r>
            <a:r>
              <a:rPr lang="de-CH" dirty="0" err="1"/>
              <a:t>absorbs</a:t>
            </a:r>
            <a:r>
              <a:rPr lang="de-CH" dirty="0"/>
              <a:t> </a:t>
            </a:r>
            <a:r>
              <a:rPr lang="de-CH" dirty="0" err="1"/>
              <a:t>less</a:t>
            </a:r>
            <a:r>
              <a:rPr lang="de-CH" dirty="0"/>
              <a:t> IR </a:t>
            </a:r>
            <a:r>
              <a:rPr lang="de-CH" dirty="0" err="1"/>
              <a:t>while</a:t>
            </a:r>
            <a:r>
              <a:rPr lang="de-CH" dirty="0"/>
              <a:t> </a:t>
            </a:r>
            <a:r>
              <a:rPr lang="de-CH" dirty="0" err="1"/>
              <a:t>emitting</a:t>
            </a:r>
            <a:r>
              <a:rPr lang="de-CH" dirty="0"/>
              <a:t> </a:t>
            </a:r>
            <a:r>
              <a:rPr lang="de-CH" dirty="0" err="1"/>
              <a:t>the</a:t>
            </a:r>
            <a:r>
              <a:rPr lang="de-CH" dirty="0"/>
              <a:t> same </a:t>
            </a:r>
            <a:r>
              <a:rPr lang="de-CH" dirty="0" err="1"/>
              <a:t>amount</a:t>
            </a:r>
            <a:r>
              <a:rPr lang="de-CH" dirty="0"/>
              <a:t>. </a:t>
            </a:r>
          </a:p>
          <a:p>
            <a:pPr>
              <a:lnSpc>
                <a:spcPct val="100000"/>
              </a:lnSpc>
            </a:pPr>
            <a:endParaRPr lang="en-CH" dirty="0"/>
          </a:p>
        </p:txBody>
      </p:sp>
    </p:spTree>
    <p:extLst>
      <p:ext uri="{BB962C8B-B14F-4D97-AF65-F5344CB8AC3E}">
        <p14:creationId xmlns:p14="http://schemas.microsoft.com/office/powerpoint/2010/main" val="257778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99E845-41FE-476F-8680-A2213F109D3E}"/>
              </a:ext>
            </a:extLst>
          </p:cNvPr>
          <p:cNvSpPr>
            <a:spLocks noGrp="1"/>
          </p:cNvSpPr>
          <p:nvPr>
            <p:ph type="title"/>
          </p:nvPr>
        </p:nvSpPr>
        <p:spPr>
          <a:xfrm>
            <a:off x="3865245" y="1397147"/>
            <a:ext cx="8470899" cy="2216065"/>
          </a:xfrm>
        </p:spPr>
        <p:txBody>
          <a:bodyPr>
            <a:normAutofit/>
          </a:bodyPr>
          <a:lstStyle/>
          <a:p>
            <a:r>
              <a:rPr lang="en-GB" dirty="0"/>
              <a:t>Quiz - </a:t>
            </a:r>
            <a:r>
              <a:rPr lang="en-GB" dirty="0" err="1"/>
              <a:t>Mentimeter</a:t>
            </a:r>
            <a:endParaRPr lang="LID4096" dirty="0"/>
          </a:p>
        </p:txBody>
      </p:sp>
      <p:sp>
        <p:nvSpPr>
          <p:cNvPr id="5" name="Footer Placeholder 4">
            <a:extLst>
              <a:ext uri="{FF2B5EF4-FFF2-40B4-BE49-F238E27FC236}">
                <a16:creationId xmlns:a16="http://schemas.microsoft.com/office/drawing/2014/main" id="{A4C6386C-DA09-4D42-98D6-6A6AFEE7BEA2}"/>
              </a:ext>
            </a:extLst>
          </p:cNvPr>
          <p:cNvSpPr>
            <a:spLocks noGrp="1"/>
          </p:cNvSpPr>
          <p:nvPr>
            <p:ph type="ftr" sz="quarter" idx="11"/>
          </p:nvPr>
        </p:nvSpPr>
        <p:spPr/>
        <p:txBody>
          <a:bodyPr/>
          <a:lstStyle/>
          <a:p>
            <a:r>
              <a:rPr lang="fr-FR"/>
              <a:t>Speaker </a:t>
            </a:r>
            <a:endParaRPr lang="fr-FR" dirty="0"/>
          </a:p>
        </p:txBody>
      </p:sp>
      <p:sp>
        <p:nvSpPr>
          <p:cNvPr id="6" name="Slide Number Placeholder 5">
            <a:extLst>
              <a:ext uri="{FF2B5EF4-FFF2-40B4-BE49-F238E27FC236}">
                <a16:creationId xmlns:a16="http://schemas.microsoft.com/office/drawing/2014/main" id="{E8A29578-ED5F-46E1-A739-68E46894C0B7}"/>
              </a:ext>
            </a:extLst>
          </p:cNvPr>
          <p:cNvSpPr>
            <a:spLocks noGrp="1"/>
          </p:cNvSpPr>
          <p:nvPr>
            <p:ph type="sldNum" sz="quarter" idx="12"/>
          </p:nvPr>
        </p:nvSpPr>
        <p:spPr/>
        <p:txBody>
          <a:bodyPr/>
          <a:lstStyle/>
          <a:p>
            <a:fld id="{E1E1CD7C-2161-7D43-862E-CE4C333CD873}" type="slidenum">
              <a:rPr lang="fr-FR" smtClean="0"/>
              <a:pPr/>
              <a:t>8</a:t>
            </a:fld>
            <a:endParaRPr lang="fr-FR" dirty="0"/>
          </a:p>
        </p:txBody>
      </p:sp>
      <p:pic>
        <p:nvPicPr>
          <p:cNvPr id="4" name="Picture 3">
            <a:extLst>
              <a:ext uri="{FF2B5EF4-FFF2-40B4-BE49-F238E27FC236}">
                <a16:creationId xmlns:a16="http://schemas.microsoft.com/office/drawing/2014/main" id="{F53D6BB1-6C8D-4B88-AAB1-6D7545F8B124}"/>
              </a:ext>
            </a:extLst>
          </p:cNvPr>
          <p:cNvPicPr>
            <a:picLocks noChangeAspect="1"/>
          </p:cNvPicPr>
          <p:nvPr/>
        </p:nvPicPr>
        <p:blipFill>
          <a:blip r:embed="rId3"/>
          <a:stretch>
            <a:fillRect/>
          </a:stretch>
        </p:blipFill>
        <p:spPr>
          <a:xfrm>
            <a:off x="2926182" y="3147846"/>
            <a:ext cx="7452258" cy="3117611"/>
          </a:xfrm>
          <a:prstGeom prst="rect">
            <a:avLst/>
          </a:prstGeom>
        </p:spPr>
      </p:pic>
    </p:spTree>
    <p:extLst>
      <p:ext uri="{BB962C8B-B14F-4D97-AF65-F5344CB8AC3E}">
        <p14:creationId xmlns:p14="http://schemas.microsoft.com/office/powerpoint/2010/main" val="209857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4048BB-590D-457D-8405-BA4E89A8B7CA}"/>
              </a:ext>
            </a:extLst>
          </p:cNvPr>
          <p:cNvSpPr>
            <a:spLocks noGrp="1"/>
          </p:cNvSpPr>
          <p:nvPr>
            <p:ph idx="1"/>
          </p:nvPr>
        </p:nvSpPr>
        <p:spPr>
          <a:xfrm>
            <a:off x="1206501" y="947057"/>
            <a:ext cx="10301817" cy="5653556"/>
          </a:xfrm>
        </p:spPr>
        <p:txBody>
          <a:bodyPr/>
          <a:lstStyle/>
          <a:p>
            <a:pPr marL="457200" indent="-457200">
              <a:buFont typeface="+mj-lt"/>
              <a:buAutoNum type="arabicPeriod"/>
            </a:pPr>
            <a:r>
              <a:rPr lang="en-US" dirty="0"/>
              <a:t>Rank the following in order from high to low albedo:</a:t>
            </a:r>
          </a:p>
          <a:p>
            <a:pPr marL="457189" lvl="1" indent="0">
              <a:buNone/>
            </a:pPr>
            <a:r>
              <a:rPr lang="en-US" b="1" dirty="0"/>
              <a:t>Fresh snow =&gt; sand =&gt; grass =&gt; ocean</a:t>
            </a:r>
          </a:p>
          <a:p>
            <a:pPr marL="457189" lvl="1" indent="0">
              <a:buNone/>
            </a:pPr>
            <a:endParaRPr lang="en-US" b="1" dirty="0"/>
          </a:p>
          <a:p>
            <a:pPr marL="457200" indent="-457200">
              <a:buFont typeface="+mj-lt"/>
              <a:buAutoNum type="arabicPeriod"/>
            </a:pPr>
            <a:r>
              <a:rPr lang="en-US" dirty="0"/>
              <a:t>The earth's equilibrium temperature is smaller than its actual temperature. (</a:t>
            </a:r>
            <a:r>
              <a:rPr lang="en-US" b="1" dirty="0"/>
              <a:t>True</a:t>
            </a:r>
            <a:r>
              <a:rPr lang="en-US" dirty="0"/>
              <a:t>)</a:t>
            </a:r>
          </a:p>
          <a:p>
            <a:pPr marL="457189" lvl="1" indent="0">
              <a:buNone/>
            </a:pPr>
            <a:r>
              <a:rPr lang="en-US" b="1" dirty="0"/>
              <a:t>Without (natural) GHG warming earth temperature would be around -18C</a:t>
            </a:r>
          </a:p>
          <a:p>
            <a:pPr marL="457189" lvl="1" indent="0">
              <a:buNone/>
            </a:pPr>
            <a:endParaRPr lang="en-US" b="1" dirty="0"/>
          </a:p>
          <a:p>
            <a:pPr marL="457200" indent="-457200">
              <a:buFont typeface="+mj-lt"/>
              <a:buAutoNum type="arabicPeriod"/>
            </a:pPr>
            <a:r>
              <a:rPr lang="en-US" dirty="0">
                <a:solidFill>
                  <a:srgbClr val="413C3A"/>
                </a:solidFill>
                <a:effectLst/>
              </a:rPr>
              <a:t>How many atoms does a molecule need to absorb infrared light? </a:t>
            </a:r>
            <a:r>
              <a:rPr lang="en-US" dirty="0">
                <a:solidFill>
                  <a:srgbClr val="413C3A"/>
                </a:solidFill>
              </a:rPr>
              <a:t>(exactly 2, exactly 3, </a:t>
            </a:r>
            <a:r>
              <a:rPr lang="en-US" b="1" dirty="0">
                <a:solidFill>
                  <a:srgbClr val="413C3A"/>
                </a:solidFill>
              </a:rPr>
              <a:t>3 or more</a:t>
            </a:r>
            <a:r>
              <a:rPr lang="en-US" dirty="0">
                <a:solidFill>
                  <a:srgbClr val="413C3A"/>
                </a:solidFill>
              </a:rPr>
              <a:t>)</a:t>
            </a:r>
          </a:p>
          <a:p>
            <a:pPr marL="0" indent="0">
              <a:buNone/>
            </a:pPr>
            <a:r>
              <a:rPr lang="en-US" dirty="0">
                <a:solidFill>
                  <a:srgbClr val="413C3A"/>
                </a:solidFill>
              </a:rPr>
              <a:t>	</a:t>
            </a:r>
            <a:endParaRPr lang="en-US" dirty="0"/>
          </a:p>
          <a:p>
            <a:pPr marL="457200" indent="-457200">
              <a:buFont typeface="+mj-lt"/>
              <a:buAutoNum type="arabicPeriod"/>
            </a:pPr>
            <a:endParaRPr lang="en-US" dirty="0"/>
          </a:p>
          <a:p>
            <a:endParaRPr lang="LID4096" dirty="0"/>
          </a:p>
        </p:txBody>
      </p:sp>
      <p:sp>
        <p:nvSpPr>
          <p:cNvPr id="3" name="Title 2">
            <a:extLst>
              <a:ext uri="{FF2B5EF4-FFF2-40B4-BE49-F238E27FC236}">
                <a16:creationId xmlns:a16="http://schemas.microsoft.com/office/drawing/2014/main" id="{A3737585-1624-488F-BF63-7605A4597E33}"/>
              </a:ext>
            </a:extLst>
          </p:cNvPr>
          <p:cNvSpPr>
            <a:spLocks noGrp="1"/>
          </p:cNvSpPr>
          <p:nvPr>
            <p:ph type="title"/>
          </p:nvPr>
        </p:nvSpPr>
        <p:spPr>
          <a:xfrm>
            <a:off x="1206501" y="174711"/>
            <a:ext cx="4889500" cy="711388"/>
          </a:xfrm>
        </p:spPr>
        <p:txBody>
          <a:bodyPr/>
          <a:lstStyle/>
          <a:p>
            <a:r>
              <a:rPr lang="en-GB" dirty="0" err="1"/>
              <a:t>Mentimeter</a:t>
            </a:r>
            <a:r>
              <a:rPr lang="en-GB" dirty="0"/>
              <a:t> solutions</a:t>
            </a:r>
            <a:endParaRPr lang="LID4096" dirty="0"/>
          </a:p>
        </p:txBody>
      </p:sp>
      <p:sp>
        <p:nvSpPr>
          <p:cNvPr id="6" name="Slide Number Placeholder 5">
            <a:extLst>
              <a:ext uri="{FF2B5EF4-FFF2-40B4-BE49-F238E27FC236}">
                <a16:creationId xmlns:a16="http://schemas.microsoft.com/office/drawing/2014/main" id="{D2521827-18BB-4DF4-AF75-AF698D2ED4F9}"/>
              </a:ext>
            </a:extLst>
          </p:cNvPr>
          <p:cNvSpPr>
            <a:spLocks noGrp="1"/>
          </p:cNvSpPr>
          <p:nvPr>
            <p:ph type="sldNum" sz="quarter" idx="12"/>
          </p:nvPr>
        </p:nvSpPr>
        <p:spPr/>
        <p:txBody>
          <a:bodyPr/>
          <a:lstStyle/>
          <a:p>
            <a:fld id="{E1E1CD7C-2161-7D43-862E-CE4C333CD873}" type="slidenum">
              <a:rPr lang="fr-FR" smtClean="0"/>
              <a:pPr/>
              <a:t>9</a:t>
            </a:fld>
            <a:endParaRPr lang="fr-FR" dirty="0"/>
          </a:p>
        </p:txBody>
      </p:sp>
      <p:pic>
        <p:nvPicPr>
          <p:cNvPr id="7" name="Picture 6">
            <a:extLst>
              <a:ext uri="{FF2B5EF4-FFF2-40B4-BE49-F238E27FC236}">
                <a16:creationId xmlns:a16="http://schemas.microsoft.com/office/drawing/2014/main" id="{7FE2E499-695C-47AA-8978-56ED4FCEA12B}"/>
              </a:ext>
            </a:extLst>
          </p:cNvPr>
          <p:cNvPicPr>
            <a:picLocks noChangeAspect="1"/>
          </p:cNvPicPr>
          <p:nvPr/>
        </p:nvPicPr>
        <p:blipFill>
          <a:blip r:embed="rId2"/>
          <a:stretch>
            <a:fillRect/>
          </a:stretch>
        </p:blipFill>
        <p:spPr>
          <a:xfrm>
            <a:off x="7895936" y="4711735"/>
            <a:ext cx="3588312" cy="982064"/>
          </a:xfrm>
          <a:prstGeom prst="rect">
            <a:avLst/>
          </a:prstGeom>
        </p:spPr>
      </p:pic>
      <p:sp>
        <p:nvSpPr>
          <p:cNvPr id="8" name="TextBox 7">
            <a:extLst>
              <a:ext uri="{FF2B5EF4-FFF2-40B4-BE49-F238E27FC236}">
                <a16:creationId xmlns:a16="http://schemas.microsoft.com/office/drawing/2014/main" id="{D845D7E9-CDC2-4C37-87DE-7EEF64F2D398}"/>
              </a:ext>
            </a:extLst>
          </p:cNvPr>
          <p:cNvSpPr txBox="1"/>
          <p:nvPr/>
        </p:nvSpPr>
        <p:spPr>
          <a:xfrm>
            <a:off x="2227217" y="4879601"/>
            <a:ext cx="5055326" cy="646331"/>
          </a:xfrm>
          <a:prstGeom prst="rect">
            <a:avLst/>
          </a:prstGeom>
          <a:noFill/>
        </p:spPr>
        <p:txBody>
          <a:bodyPr wrap="square" rtlCol="0">
            <a:spAutoFit/>
          </a:bodyPr>
          <a:lstStyle/>
          <a:p>
            <a:r>
              <a:rPr lang="en-GB" b="1" dirty="0"/>
              <a:t>2 atoms is not enough as </a:t>
            </a:r>
            <a:r>
              <a:rPr lang="en-US" b="1" dirty="0"/>
              <a:t>absorption leads to a change in dipole moment</a:t>
            </a:r>
            <a:endParaRPr lang="LID4096" b="1" dirty="0"/>
          </a:p>
        </p:txBody>
      </p:sp>
    </p:spTree>
    <p:extLst>
      <p:ext uri="{BB962C8B-B14F-4D97-AF65-F5344CB8AC3E}">
        <p14:creationId xmlns:p14="http://schemas.microsoft.com/office/powerpoint/2010/main" val="3472336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1323</Words>
  <Application>Microsoft Office PowerPoint</Application>
  <PresentationFormat>Widescreen</PresentationFormat>
  <Paragraphs>157</Paragraphs>
  <Slides>18</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Calibri</vt:lpstr>
      <vt:lpstr>Calibri Light</vt:lpstr>
      <vt:lpstr>Cambria Math</vt:lpstr>
      <vt:lpstr>Franklin Gothic Demi Cond</vt:lpstr>
      <vt:lpstr>Georgia</vt:lpstr>
      <vt:lpstr>Trebuchet MS</vt:lpstr>
      <vt:lpstr>Wingdings</vt:lpstr>
      <vt:lpstr>Office Theme</vt:lpstr>
      <vt:lpstr>Thème Office</vt:lpstr>
      <vt:lpstr>Exercise session #3</vt:lpstr>
      <vt:lpstr>Topics</vt:lpstr>
      <vt:lpstr>Assignment</vt:lpstr>
      <vt:lpstr>Recap from lecture</vt:lpstr>
      <vt:lpstr>Greenhouse effect </vt:lpstr>
      <vt:lpstr>Convective - radiative equilibrium </vt:lpstr>
      <vt:lpstr>Stratospheric cooling</vt:lpstr>
      <vt:lpstr>Quiz - Mentimeter</vt:lpstr>
      <vt:lpstr>Mentimeter solutions</vt:lpstr>
      <vt:lpstr>Mentimeter solutions</vt:lpstr>
      <vt:lpstr>Mentimeter solutions</vt:lpstr>
      <vt:lpstr>Exercises</vt:lpstr>
      <vt:lpstr>Exercise 2</vt:lpstr>
      <vt:lpstr>Exercise 2</vt:lpstr>
      <vt:lpstr>Exercise 2 – Solution</vt:lpstr>
      <vt:lpstr>Exercise 2 – Solution</vt:lpstr>
      <vt:lpstr>Exercise 2 – Solution</vt:lpstr>
      <vt:lpstr>Exercise 2 –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session #3</dc:title>
  <dc:creator>Mihnea Surdu</dc:creator>
  <cp:lastModifiedBy>Mihnea Surdu</cp:lastModifiedBy>
  <cp:revision>14</cp:revision>
  <dcterms:created xsi:type="dcterms:W3CDTF">2025-09-22T10:19:19Z</dcterms:created>
  <dcterms:modified xsi:type="dcterms:W3CDTF">2025-09-24T12:38:07Z</dcterms:modified>
</cp:coreProperties>
</file>